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2e1dfb91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2e1dfb91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e1dfb91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e1dfb91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2e1dfb91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2e1dfb91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2e1dfb9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2e1dfb9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32d5dd0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32d5dd0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e1dfb91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e1dfb91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e1dfb91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e1dfb91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e1dfb91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2e1dfb91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2e1dfb91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2e1dfb91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Резултати </a:t>
            </a:r>
            <a:r>
              <a:rPr lang="sr-Cyrl-RS" dirty="0" smtClean="0"/>
              <a:t>истраживања</a:t>
            </a:r>
            <a:r>
              <a:rPr lang="sr" dirty="0" smtClean="0"/>
              <a:t> </a:t>
            </a:r>
            <a:r>
              <a:rPr lang="sr" dirty="0"/>
              <a:t>о учењу на </a:t>
            </a:r>
            <a:r>
              <a:rPr lang="sr" dirty="0" smtClean="0"/>
              <a:t>даљину</a:t>
            </a:r>
            <a:r>
              <a:rPr lang="sr-Cyrl-RS" dirty="0" smtClean="0"/>
              <a:t> и план мера за унапређење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71168"/>
            <a:ext cx="8520600" cy="1535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ОШ “Краљ Петар II Карађорђевић</a:t>
            </a:r>
            <a:r>
              <a:rPr lang="sr" dirty="0" smtClean="0"/>
              <a:t>”</a:t>
            </a:r>
            <a:endParaRPr lang="sr-Cyrl-R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Београд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 smtClean="0"/>
              <a:t>						         Април 2020.год.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177553"/>
            <a:ext cx="8520600" cy="10209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Cyrl-RS" sz="1400" dirty="0" smtClean="0"/>
              <a:t>8. </a:t>
            </a:r>
            <a:r>
              <a:rPr lang="sr-Cyrl-RS" sz="1400" dirty="0" smtClean="0"/>
              <a:t>Из одговора на питање колико је ученицима постизање израде свих домаћих задатака које добијају лако или тешко видимо да је за ~40% ученика то веома до претежно лако, за 41,6% ученика је то средње тешко, док је за ~18% ученика претежно или веома тешко да постигну израду свих домаћих задатака.</a:t>
            </a:r>
            <a:endParaRPr sz="1400"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296140"/>
            <a:ext cx="8520600" cy="3272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3" name="Google Shape;123;p21" descr="Графикон одговора у Упитницима. Наслов питања: 6. Оценом од 1 до 5 процени у којој мери је теби тешко или лако да постижеш израду свих домаћих задатака.. Број одговора: 291 одговор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43" y="1305017"/>
            <a:ext cx="8185126" cy="3260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177552"/>
            <a:ext cx="8520600" cy="1171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smtClean="0"/>
              <a:t>9. Када је у питању комуникација на релацији ученик-наставник и једни и други сагласни су око тога да је највећи број наставника (око 75%) на располагању ученицима за њихова питања у вези учења. Највећи број наставника школе (96,4%) у могућности је да редовно комуницира са свим или са већином ученика. Такође, највећи број ученика школе (94,2%) каже да могу питати све или неке наставнике ако им нешто није јасно.</a:t>
            </a:r>
            <a:endParaRPr sz="1400" dirty="0"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1438183"/>
            <a:ext cx="3999900" cy="3130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sr-Cyrl-RS" dirty="0" smtClean="0"/>
              <a:t>ОДГОВОРИ УЧЕНИКА</a:t>
            </a:r>
            <a:endParaRPr dirty="0"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4832400" y="1402672"/>
            <a:ext cx="3999900" cy="3166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dirty="0" smtClean="0"/>
              <a:t>ОДГОВОРИ НАСТАВНИКА</a:t>
            </a:r>
            <a:endParaRPr dirty="0"/>
          </a:p>
        </p:txBody>
      </p:sp>
      <p:pic>
        <p:nvPicPr>
          <p:cNvPr id="131" name="Google Shape;131;p22" descr="Графикон одговора у Упитницима. Наслов питања: 8. Кад учиш преко интернета можеш ли да питаш наставнике ако ти нешто није јасно? . Број одговора: 291 одговор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55" y="1766656"/>
            <a:ext cx="4349899" cy="325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 descr="Графикон одговора у Упитницима. Наслов питања: 8. Колико сте у могућности да одговарате ученицима на њихова питања током наставе на даљину?. Број одговора: 28 одговора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615" y="1787742"/>
            <a:ext cx="4195649" cy="3355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9" y="106533"/>
            <a:ext cx="8370662" cy="408372"/>
          </a:xfrm>
        </p:spPr>
        <p:txBody>
          <a:bodyPr/>
          <a:lstStyle/>
          <a:p>
            <a:pPr algn="ctr"/>
            <a:r>
              <a:rPr lang="sr-Cyrl-RS" sz="2000" dirty="0" smtClean="0"/>
              <a:t>Проблеми са којима се ученици сусрећу у онлајн настави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461639"/>
            <a:ext cx="5175681" cy="468186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У одговорима на отворено питање о томе </a:t>
            </a:r>
            <a:r>
              <a:rPr lang="sr-Cyrl-RS" dirty="0" smtClean="0"/>
              <a:t>шта ученицима   </a:t>
            </a:r>
          </a:p>
          <a:p>
            <a:pPr>
              <a:buNone/>
            </a:pPr>
            <a:r>
              <a:rPr lang="sr-Cyrl-RS" dirty="0" smtClean="0"/>
              <a:t>представља </a:t>
            </a:r>
            <a:r>
              <a:rPr lang="sr-Cyrl-RS" dirty="0" smtClean="0"/>
              <a:t>највећи проблем у процесу учења на </a:t>
            </a:r>
            <a:r>
              <a:rPr lang="sr-Cyrl-RS" dirty="0" smtClean="0"/>
              <a:t>даљину, поред </a:t>
            </a:r>
          </a:p>
          <a:p>
            <a:pPr>
              <a:buNone/>
            </a:pPr>
            <a:r>
              <a:rPr lang="sr-Cyrl-RS" dirty="0" smtClean="0"/>
              <a:t>37,7% оних који наводе да немају посебних проблема, као </a:t>
            </a:r>
          </a:p>
          <a:p>
            <a:pPr>
              <a:buNone/>
            </a:pPr>
            <a:r>
              <a:rPr lang="sr-Cyrl-RS" dirty="0" smtClean="0"/>
              <a:t>н</a:t>
            </a:r>
            <a:r>
              <a:rPr lang="sr-Cyrl-RS" dirty="0" smtClean="0"/>
              <a:t>ајзаступљенији одговори оних који наводе разне проблеме </a:t>
            </a:r>
          </a:p>
          <a:p>
            <a:pPr>
              <a:buNone/>
            </a:pPr>
            <a:r>
              <a:rPr lang="sr-Cyrl-RS" dirty="0" smtClean="0"/>
              <a:t>издвојиле су се следеће категорије: </a:t>
            </a:r>
          </a:p>
          <a:p>
            <a:r>
              <a:rPr lang="sr-Cyrl-RS" dirty="0" smtClean="0"/>
              <a:t>много </a:t>
            </a:r>
            <a:r>
              <a:rPr lang="sr-Cyrl-RS" dirty="0" smtClean="0"/>
              <a:t>обавеза, тј. обимност </a:t>
            </a:r>
            <a:r>
              <a:rPr lang="sr-Cyrl-RS" dirty="0" smtClean="0"/>
              <a:t>градива </a:t>
            </a:r>
            <a:r>
              <a:rPr lang="sr-Cyrl-RS" dirty="0" smtClean="0"/>
              <a:t>(15,7</a:t>
            </a:r>
            <a:r>
              <a:rPr lang="sr-Cyrl-RS" dirty="0" smtClean="0"/>
              <a:t>%) – поред доста материјала за рад који добијају овде спада и некада велики број домаћих задатака које треба урадити,   </a:t>
            </a:r>
          </a:p>
          <a:p>
            <a:r>
              <a:rPr lang="sr-Cyrl-RS" dirty="0" smtClean="0"/>
              <a:t>недостајање </a:t>
            </a:r>
            <a:r>
              <a:rPr lang="sr-Cyrl-RS" dirty="0" smtClean="0"/>
              <a:t>директнијег контакта са </a:t>
            </a:r>
            <a:r>
              <a:rPr lang="sr-Cyrl-RS" dirty="0" smtClean="0"/>
              <a:t>наставником </a:t>
            </a:r>
            <a:r>
              <a:rPr lang="sr-Cyrl-RS" dirty="0" smtClean="0"/>
              <a:t>када је потребно објашњење </a:t>
            </a:r>
            <a:r>
              <a:rPr lang="sr-Cyrl-RS" dirty="0" smtClean="0"/>
              <a:t>градива </a:t>
            </a:r>
            <a:r>
              <a:rPr lang="sr-Cyrl-RS" dirty="0" smtClean="0"/>
              <a:t>(8,9</a:t>
            </a:r>
            <a:r>
              <a:rPr lang="sr-Cyrl-RS" dirty="0" smtClean="0"/>
              <a:t>%) што се посебно односи на природне науке и израду рачунских задатака,</a:t>
            </a:r>
          </a:p>
          <a:p>
            <a:r>
              <a:rPr lang="sr-Cyrl-RS" dirty="0" smtClean="0"/>
              <a:t>часови на </a:t>
            </a:r>
            <a:r>
              <a:rPr lang="sr-Cyrl-RS" dirty="0" smtClean="0"/>
              <a:t>РТС-у (7,8</a:t>
            </a:r>
            <a:r>
              <a:rPr lang="sr-Cyrl-RS" dirty="0" smtClean="0"/>
              <a:t>%) – за неке ученике, а посебно млађе, тешко је да постигну да запишу оно што наставници на ТВ часовима излажу,</a:t>
            </a:r>
          </a:p>
          <a:p>
            <a:r>
              <a:rPr lang="sr-Cyrl-RS" dirty="0" smtClean="0"/>
              <a:t>неуједначен </a:t>
            </a:r>
            <a:r>
              <a:rPr lang="sr-Cyrl-RS" dirty="0" smtClean="0"/>
              <a:t>и неприлагођен распоред обавеза </a:t>
            </a:r>
            <a:r>
              <a:rPr lang="sr-Cyrl-RS" dirty="0" smtClean="0"/>
              <a:t>које </a:t>
            </a:r>
            <a:r>
              <a:rPr lang="sr-Cyrl-RS" dirty="0" smtClean="0"/>
              <a:t>имају (5</a:t>
            </a:r>
            <a:r>
              <a:rPr lang="sr-Cyrl-RS" dirty="0" smtClean="0"/>
              <a:t>%) што се односи како на тешкоћу усклађивања праћења РТС часова и материјала које наставници постављају на Гугл учионицу тако и на некад науједначен обим обавеза по данима</a:t>
            </a:r>
          </a:p>
          <a:p>
            <a:r>
              <a:rPr lang="sr-Cyrl-RS" dirty="0" smtClean="0"/>
              <a:t>недостајање социјалне </a:t>
            </a:r>
            <a:r>
              <a:rPr lang="sr-Cyrl-RS" dirty="0" smtClean="0"/>
              <a:t>интеракције са другим </a:t>
            </a:r>
            <a:r>
              <a:rPr lang="sr-Cyrl-RS" dirty="0" smtClean="0"/>
              <a:t>ученицима</a:t>
            </a:r>
            <a:r>
              <a:rPr lang="sr-Cyrl-RS" dirty="0" smtClean="0"/>
              <a:t> (</a:t>
            </a:r>
            <a:r>
              <a:rPr lang="sr-Cyrl-RS" dirty="0" smtClean="0"/>
              <a:t>4,6%) и наставником (4,3%), и</a:t>
            </a:r>
          </a:p>
          <a:p>
            <a:r>
              <a:rPr lang="sr-Cyrl-RS" dirty="0" smtClean="0"/>
              <a:t>проблеми техничке природе и они везани за коришћење ИКТ-а (</a:t>
            </a:r>
            <a:r>
              <a:rPr lang="sr-Cyrl-RS" dirty="0" smtClean="0"/>
              <a:t>4,6%). </a:t>
            </a:r>
            <a:endParaRPr lang="sr-Cyrl-RS" dirty="0" smtClean="0"/>
          </a:p>
          <a:p>
            <a:endParaRPr lang="en-US" dirty="0"/>
          </a:p>
        </p:txBody>
      </p:sp>
      <p:pic>
        <p:nvPicPr>
          <p:cNvPr id="5" name="Google Shape;14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66804" y="692458"/>
            <a:ext cx="3826276" cy="4101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9" y="1"/>
            <a:ext cx="8201985" cy="497150"/>
          </a:xfrm>
        </p:spPr>
        <p:txBody>
          <a:bodyPr/>
          <a:lstStyle/>
          <a:p>
            <a:pPr algn="ctr"/>
            <a:r>
              <a:rPr lang="sr-Cyrl-RS" sz="2000" dirty="0" smtClean="0"/>
              <a:t>Проблеми са којима се </a:t>
            </a:r>
            <a:r>
              <a:rPr lang="sr-Cyrl-RS" sz="2000" dirty="0" smtClean="0"/>
              <a:t>родитељи </a:t>
            </a:r>
            <a:r>
              <a:rPr lang="sr-Cyrl-RS" sz="2000" dirty="0" smtClean="0"/>
              <a:t>сусрећу у онлајн настави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920" y="514905"/>
            <a:ext cx="5007006" cy="4492101"/>
          </a:xfrm>
        </p:spPr>
        <p:txBody>
          <a:bodyPr/>
          <a:lstStyle/>
          <a:p>
            <a:pPr>
              <a:buNone/>
            </a:pPr>
            <a:r>
              <a:rPr lang="sr-Cyrl-RS" sz="1100" dirty="0" smtClean="0"/>
              <a:t>За родитеље наших ученика највећи проблем (који наводи  близу 20%</a:t>
            </a:r>
          </a:p>
          <a:p>
            <a:pPr>
              <a:buNone/>
            </a:pPr>
            <a:r>
              <a:rPr lang="sr-Cyrl-RS" sz="1100" dirty="0" smtClean="0"/>
              <a:t>њих) представља организација, тј. усклађивање сопствених обавеза и </a:t>
            </a:r>
          </a:p>
          <a:p>
            <a:pPr>
              <a:buNone/>
            </a:pPr>
            <a:r>
              <a:rPr lang="sr-Cyrl-RS" sz="1100" dirty="0" smtClean="0"/>
              <a:t>обавеза које ученици имају; што је посебно изражено код породица са </a:t>
            </a:r>
          </a:p>
          <a:p>
            <a:pPr>
              <a:buNone/>
            </a:pPr>
            <a:r>
              <a:rPr lang="sr-Cyrl-RS" sz="1100" dirty="0" smtClean="0"/>
              <a:t>више млађе деце и/или где  родитељи такође раде од куће, немају </a:t>
            </a:r>
          </a:p>
          <a:p>
            <a:pPr>
              <a:buNone/>
            </a:pPr>
            <a:r>
              <a:rPr lang="sr-Cyrl-RS" sz="1100" dirty="0" smtClean="0"/>
              <a:t>довољан број  тех.уређаја за све и сл. Са оваквим проблемима </a:t>
            </a:r>
          </a:p>
          <a:p>
            <a:pPr>
              <a:buNone/>
            </a:pPr>
            <a:r>
              <a:rPr lang="sr-Cyrl-RS" sz="1100" dirty="0" smtClean="0"/>
              <a:t>суочени су и наставници школе. Остали изазови са којима се </a:t>
            </a:r>
          </a:p>
          <a:p>
            <a:pPr>
              <a:buNone/>
            </a:pPr>
            <a:r>
              <a:rPr lang="sr-Cyrl-RS" sz="1100" dirty="0" smtClean="0"/>
              <a:t>р</a:t>
            </a:r>
            <a:r>
              <a:rPr lang="sr-Cyrl-RS" sz="1100" dirty="0" smtClean="0"/>
              <a:t>одитељи суочавају слични су оним које и ученици наводе:</a:t>
            </a:r>
          </a:p>
          <a:p>
            <a:r>
              <a:rPr lang="sr-Cyrl-RS" sz="1100" dirty="0" smtClean="0"/>
              <a:t>о</a:t>
            </a:r>
            <a:r>
              <a:rPr lang="sr-Cyrl-RS" sz="1100" dirty="0" smtClean="0"/>
              <a:t>бимност градива као проблем наводи 7,3% родитеља док 4.1% сматра да добијају велики бр.домаћих задатака, као и да је некада кратак или непрецизан рок за израду истих,</a:t>
            </a:r>
          </a:p>
          <a:p>
            <a:r>
              <a:rPr lang="sr-Cyrl-RS" sz="1100" dirty="0" smtClean="0"/>
              <a:t>п</a:t>
            </a:r>
            <a:r>
              <a:rPr lang="sr-Cyrl-RS" sz="1100" dirty="0" smtClean="0"/>
              <a:t>одстицање мотивације за рад и учење у кућним условима проблем је за 6.1% њих,</a:t>
            </a:r>
          </a:p>
          <a:p>
            <a:r>
              <a:rPr lang="sr-Cyrl-RS" sz="1100" dirty="0" smtClean="0"/>
              <a:t>неусаглашеност обавеза ученика (велики број материјала који стигне понекада истовремено и истовремено праћење РТС часова и Гугл учионице) наводи 4,1% родитеља,</a:t>
            </a:r>
          </a:p>
          <a:p>
            <a:r>
              <a:rPr lang="sr-Cyrl-RS" sz="1100" dirty="0" smtClean="0"/>
              <a:t>проблеме техничке природе истиче 4,7% родитеља а сналажење у Гугл учионици њих 1,2%,</a:t>
            </a:r>
          </a:p>
          <a:p>
            <a:r>
              <a:rPr lang="sr-Cyrl-RS" sz="1100" dirty="0" smtClean="0"/>
              <a:t>н</a:t>
            </a:r>
            <a:r>
              <a:rPr lang="sr-Cyrl-RS" sz="1100" dirty="0" smtClean="0"/>
              <a:t>езаменљивост непосреднијег контакта са наставником и недостајање интеракције са одељењем као потешкоћу издваја 5,3% родитеља.</a:t>
            </a:r>
          </a:p>
          <a:p>
            <a:pPr>
              <a:buNone/>
            </a:pPr>
            <a:r>
              <a:rPr lang="sr-Cyrl-RS" sz="1100" dirty="0" smtClean="0"/>
              <a:t>Охрабрује податак да 42,4% родитеља нема посебних  проблема у </a:t>
            </a:r>
          </a:p>
          <a:p>
            <a:pPr>
              <a:buNone/>
            </a:pPr>
            <a:r>
              <a:rPr lang="sr-Cyrl-RS" sz="1100" dirty="0" smtClean="0"/>
              <a:t>в</a:t>
            </a:r>
            <a:r>
              <a:rPr lang="sr-Cyrl-RS" sz="1100" dirty="0" smtClean="0"/>
              <a:t>ези наставе на даљину, као и да износе похвале за организацију </a:t>
            </a:r>
          </a:p>
          <a:p>
            <a:pPr>
              <a:buNone/>
            </a:pPr>
            <a:r>
              <a:rPr lang="sr-Cyrl-RS" sz="1100" dirty="0" smtClean="0"/>
              <a:t>овакве наставе наставницима и школи!</a:t>
            </a:r>
          </a:p>
          <a:p>
            <a:endParaRPr lang="en-US" dirty="0"/>
          </a:p>
        </p:txBody>
      </p:sp>
      <p:pic>
        <p:nvPicPr>
          <p:cNvPr id="4" name="Google Shape;14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31293" y="998583"/>
            <a:ext cx="3897297" cy="397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24287"/>
            <a:ext cx="8520600" cy="648070"/>
          </a:xfrm>
        </p:spPr>
        <p:txBody>
          <a:bodyPr/>
          <a:lstStyle/>
          <a:p>
            <a:pPr algn="ctr"/>
            <a:r>
              <a:rPr lang="sr-Cyrl-RS" sz="2000" dirty="0" smtClean="0"/>
              <a:t>Предлог мера за превазилажење проблема везаних за коришћење ИКТ-а: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861134"/>
            <a:ext cx="8520600" cy="4092606"/>
          </a:xfrm>
        </p:spPr>
        <p:txBody>
          <a:bodyPr/>
          <a:lstStyle/>
          <a:p>
            <a:r>
              <a:rPr lang="sr-Cyrl-RS" dirty="0" smtClean="0"/>
              <a:t>С</a:t>
            </a:r>
            <a:r>
              <a:rPr lang="en-US" dirty="0" err="1" smtClean="0"/>
              <a:t>лање</a:t>
            </a:r>
            <a:r>
              <a:rPr lang="en-US" dirty="0" smtClean="0"/>
              <a:t> </a:t>
            </a:r>
            <a:r>
              <a:rPr lang="en-US" dirty="0" err="1" smtClean="0"/>
              <a:t>упутстава</a:t>
            </a:r>
            <a:r>
              <a:rPr lang="en-US" dirty="0" smtClean="0"/>
              <a:t> </a:t>
            </a:r>
            <a:r>
              <a:rPr lang="en-US" dirty="0" err="1" smtClean="0"/>
              <a:t>деци</a:t>
            </a:r>
            <a:r>
              <a:rPr lang="en-US" dirty="0" smtClean="0"/>
              <a:t> и </a:t>
            </a:r>
            <a:r>
              <a:rPr lang="en-US" dirty="0" err="1" smtClean="0"/>
              <a:t>родитељима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sr-Cyrl-RS" dirty="0" smtClean="0"/>
              <a:t>коришћење Г</a:t>
            </a:r>
            <a:r>
              <a:rPr lang="en-US" dirty="0" err="1" smtClean="0"/>
              <a:t>угл</a:t>
            </a:r>
            <a:r>
              <a:rPr lang="en-US" dirty="0" smtClean="0"/>
              <a:t> </a:t>
            </a:r>
            <a:r>
              <a:rPr lang="sr-Cyrl-RS" dirty="0" smtClean="0"/>
              <a:t>и сл. виртуелних </a:t>
            </a:r>
            <a:r>
              <a:rPr lang="en-US" dirty="0" err="1" smtClean="0"/>
              <a:t>учиониц</a:t>
            </a:r>
            <a:r>
              <a:rPr lang="sr-Cyrl-RS" dirty="0" smtClean="0"/>
              <a:t>а</a:t>
            </a:r>
            <a:r>
              <a:rPr lang="en-US" dirty="0" smtClean="0"/>
              <a:t> (</a:t>
            </a:r>
            <a:r>
              <a:rPr lang="sr-Cyrl-RS" dirty="0" smtClean="0"/>
              <a:t>како </a:t>
            </a:r>
            <a:r>
              <a:rPr lang="en-US" dirty="0" err="1" smtClean="0"/>
              <a:t>скинути</a:t>
            </a:r>
            <a:r>
              <a:rPr lang="en-US" dirty="0" smtClean="0"/>
              <a:t>/</a:t>
            </a:r>
            <a:r>
              <a:rPr lang="en-US" dirty="0" err="1" smtClean="0"/>
              <a:t>окачити</a:t>
            </a:r>
            <a:r>
              <a:rPr lang="en-US" dirty="0" smtClean="0"/>
              <a:t> </a:t>
            </a:r>
            <a:r>
              <a:rPr lang="en-US" dirty="0" err="1" smtClean="0"/>
              <a:t>задатак</a:t>
            </a:r>
            <a:r>
              <a:rPr lang="en-US" dirty="0" smtClean="0"/>
              <a:t> у </a:t>
            </a:r>
            <a:r>
              <a:rPr lang="en-US" dirty="0" err="1" smtClean="0"/>
              <a:t>истој</a:t>
            </a:r>
            <a:r>
              <a:rPr lang="en-US" dirty="0" smtClean="0"/>
              <a:t> и </a:t>
            </a:r>
            <a:r>
              <a:rPr lang="en-US" dirty="0" err="1" smtClean="0"/>
              <a:t>сл</a:t>
            </a:r>
            <a:r>
              <a:rPr lang="en-US" dirty="0" smtClean="0"/>
              <a:t>.)</a:t>
            </a:r>
            <a:r>
              <a:rPr lang="sr-Cyrl-RS" dirty="0" smtClean="0"/>
              <a:t>.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/>
              <a:t>П</a:t>
            </a:r>
            <a:r>
              <a:rPr lang="en-US" dirty="0" err="1" smtClean="0"/>
              <a:t>оједностављење</a:t>
            </a:r>
            <a:r>
              <a:rPr lang="sr-Cyrl-RS" dirty="0" smtClean="0"/>
              <a:t> и уједначавање</a:t>
            </a:r>
            <a:r>
              <a:rPr lang="en-US" dirty="0" smtClean="0"/>
              <a:t> </a:t>
            </a:r>
            <a:r>
              <a:rPr lang="en-US" dirty="0" err="1" smtClean="0"/>
              <a:t>начина</a:t>
            </a:r>
            <a:r>
              <a:rPr lang="en-US" dirty="0" smtClean="0"/>
              <a:t> </a:t>
            </a:r>
            <a:r>
              <a:rPr lang="en-US" dirty="0" err="1" smtClean="0"/>
              <a:t>качења</a:t>
            </a:r>
            <a:r>
              <a:rPr lang="en-US" dirty="0" smtClean="0"/>
              <a:t>/</a:t>
            </a:r>
            <a:r>
              <a:rPr lang="en-US" dirty="0" err="1" smtClean="0"/>
              <a:t>објаве</a:t>
            </a:r>
            <a:r>
              <a:rPr lang="en-US" dirty="0" smtClean="0"/>
              <a:t> </a:t>
            </a:r>
            <a:r>
              <a:rPr lang="en-US" dirty="0" err="1" smtClean="0"/>
              <a:t>задат</a:t>
            </a:r>
            <a:r>
              <a:rPr lang="sr-Cyrl-RS" dirty="0" smtClean="0"/>
              <a:t>ака у оквиру Гугл учионице.</a:t>
            </a:r>
            <a:endParaRPr lang="en-US" dirty="0" smtClean="0"/>
          </a:p>
          <a:p>
            <a:r>
              <a:rPr lang="sr-Cyrl-RS" dirty="0" smtClean="0"/>
              <a:t>И</a:t>
            </a:r>
            <a:r>
              <a:rPr lang="en-US" dirty="0" err="1" smtClean="0"/>
              <a:t>збегавање</a:t>
            </a:r>
            <a:r>
              <a:rPr lang="en-US" dirty="0" smtClean="0"/>
              <a:t> </a:t>
            </a:r>
            <a:r>
              <a:rPr lang="en-US" dirty="0" err="1" smtClean="0"/>
              <a:t>захтева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слање</a:t>
            </a:r>
            <a:r>
              <a:rPr lang="en-US" dirty="0" smtClean="0"/>
              <a:t> </a:t>
            </a:r>
            <a:r>
              <a:rPr lang="en-US" dirty="0" err="1" smtClean="0"/>
              <a:t>задатака</a:t>
            </a:r>
            <a:r>
              <a:rPr lang="en-US" dirty="0" smtClean="0"/>
              <a:t> у </a:t>
            </a:r>
            <a:r>
              <a:rPr lang="en-US" dirty="0" err="1" smtClean="0"/>
              <a:t>форматима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мање</a:t>
            </a:r>
            <a:r>
              <a:rPr lang="en-US" dirty="0" smtClean="0"/>
              <a:t> </a:t>
            </a:r>
            <a:r>
              <a:rPr lang="en-US" dirty="0" err="1" smtClean="0"/>
              <a:t>познати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компликовани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коришћење</a:t>
            </a:r>
            <a:r>
              <a:rPr lang="en-US" dirty="0" smtClean="0"/>
              <a:t> </a:t>
            </a:r>
            <a:r>
              <a:rPr lang="en-US" dirty="0" err="1" smtClean="0"/>
              <a:t>деци</a:t>
            </a:r>
            <a:r>
              <a:rPr lang="en-US" dirty="0" smtClean="0"/>
              <a:t>, а </a:t>
            </a:r>
            <a:r>
              <a:rPr lang="en-US" dirty="0" err="1" smtClean="0"/>
              <a:t>ако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ради</a:t>
            </a:r>
            <a:r>
              <a:rPr lang="en-US" dirty="0" smtClean="0"/>
              <a:t> </a:t>
            </a:r>
            <a:r>
              <a:rPr lang="en-US" dirty="0" err="1" smtClean="0"/>
              <a:t>онда</a:t>
            </a:r>
            <a:r>
              <a:rPr lang="en-US" dirty="0" smtClean="0"/>
              <a:t> </a:t>
            </a:r>
            <a:r>
              <a:rPr lang="en-US" dirty="0" err="1" smtClean="0"/>
              <a:t>послати</a:t>
            </a:r>
            <a:r>
              <a:rPr lang="en-US" dirty="0" smtClean="0"/>
              <a:t> </a:t>
            </a:r>
            <a:r>
              <a:rPr lang="en-US" dirty="0" smtClean="0"/>
              <a:t>и </a:t>
            </a:r>
            <a:r>
              <a:rPr lang="en-US" dirty="0" err="1" smtClean="0"/>
              <a:t>јасне</a:t>
            </a:r>
            <a:r>
              <a:rPr lang="en-US" dirty="0" smtClean="0"/>
              <a:t> </a:t>
            </a:r>
            <a:r>
              <a:rPr lang="en-US" dirty="0" err="1" smtClean="0"/>
              <a:t>инструкције</a:t>
            </a:r>
            <a:r>
              <a:rPr lang="en-US" dirty="0" smtClean="0"/>
              <a:t> </a:t>
            </a:r>
            <a:r>
              <a:rPr lang="en-US" dirty="0" err="1" smtClean="0"/>
              <a:t>како</a:t>
            </a:r>
            <a:r>
              <a:rPr lang="en-US" dirty="0" smtClean="0"/>
              <a:t>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ураде</a:t>
            </a:r>
            <a:r>
              <a:rPr lang="sr-Cyrl-RS" dirty="0" smtClean="0"/>
              <a:t>.</a:t>
            </a:r>
            <a:endParaRPr lang="en-US" dirty="0" smtClean="0"/>
          </a:p>
          <a:p>
            <a:r>
              <a:rPr lang="sr-Cyrl-RS" dirty="0" smtClean="0"/>
              <a:t>Н</a:t>
            </a:r>
            <a:r>
              <a:rPr lang="en-US" dirty="0" err="1" smtClean="0"/>
              <a:t>ајав</a:t>
            </a:r>
            <a:r>
              <a:rPr lang="sr-Cyrl-RS" dirty="0" smtClean="0"/>
              <a:t>љивање</a:t>
            </a:r>
            <a:r>
              <a:rPr lang="en-US" dirty="0" smtClean="0"/>
              <a:t> </a:t>
            </a:r>
            <a:r>
              <a:rPr lang="en-US" dirty="0" err="1" smtClean="0"/>
              <a:t>коришћења</a:t>
            </a:r>
            <a:r>
              <a:rPr lang="en-US" dirty="0" smtClean="0"/>
              <a:t> </a:t>
            </a:r>
            <a:r>
              <a:rPr lang="sr-Cyrl-RS" dirty="0" smtClean="0"/>
              <a:t>сваког </a:t>
            </a:r>
            <a:r>
              <a:rPr lang="en-US" dirty="0" err="1" smtClean="0"/>
              <a:t>новог</a:t>
            </a:r>
            <a:r>
              <a:rPr lang="en-US" dirty="0" smtClean="0"/>
              <a:t> </a:t>
            </a:r>
            <a:r>
              <a:rPr lang="en-US" dirty="0" err="1" smtClean="0"/>
              <a:t>веб</a:t>
            </a:r>
            <a:r>
              <a:rPr lang="en-US" dirty="0" smtClean="0"/>
              <a:t> </a:t>
            </a:r>
            <a:r>
              <a:rPr lang="en-US" dirty="0" err="1" smtClean="0"/>
              <a:t>алата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програма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упутствима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коришћење</a:t>
            </a:r>
            <a:r>
              <a:rPr lang="en-US" dirty="0" smtClean="0"/>
              <a:t> </a:t>
            </a:r>
            <a:r>
              <a:rPr lang="en-US" dirty="0" err="1" smtClean="0"/>
              <a:t>истог</a:t>
            </a:r>
            <a:r>
              <a:rPr lang="sr-Cyrl-RS" dirty="0" smtClean="0"/>
              <a:t>.</a:t>
            </a:r>
            <a:endParaRPr lang="en-US" dirty="0" smtClean="0"/>
          </a:p>
          <a:p>
            <a:r>
              <a:rPr lang="sr-Cyrl-RS" dirty="0" smtClean="0"/>
              <a:t>П</a:t>
            </a:r>
            <a:r>
              <a:rPr lang="en-US" dirty="0" err="1" smtClean="0"/>
              <a:t>рилагођавање</a:t>
            </a:r>
            <a:r>
              <a:rPr lang="en-US" dirty="0" smtClean="0"/>
              <a:t> </a:t>
            </a:r>
            <a:r>
              <a:rPr lang="en-US" dirty="0" err="1" smtClean="0"/>
              <a:t>наставног</a:t>
            </a:r>
            <a:r>
              <a:rPr lang="en-US" dirty="0" smtClean="0"/>
              <a:t> </a:t>
            </a:r>
            <a:r>
              <a:rPr lang="en-US" dirty="0" err="1" smtClean="0"/>
              <a:t>плана</a:t>
            </a:r>
            <a:r>
              <a:rPr lang="en-US" dirty="0" smtClean="0"/>
              <a:t> </a:t>
            </a:r>
            <a:r>
              <a:rPr lang="en-US" dirty="0" err="1" smtClean="0"/>
              <a:t>информатике</a:t>
            </a:r>
            <a:r>
              <a:rPr lang="en-US" dirty="0" smtClean="0"/>
              <a:t> </a:t>
            </a:r>
            <a:r>
              <a:rPr lang="en-US" dirty="0" err="1" smtClean="0"/>
              <a:t>тако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укључује</a:t>
            </a:r>
            <a:r>
              <a:rPr lang="en-US" dirty="0" smtClean="0"/>
              <a:t> </a:t>
            </a:r>
            <a:r>
              <a:rPr lang="en-US" dirty="0" err="1" smtClean="0"/>
              <a:t>садржаје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сада</a:t>
            </a:r>
            <a:r>
              <a:rPr lang="en-US" dirty="0" smtClean="0"/>
              <a:t> </a:t>
            </a:r>
            <a:r>
              <a:rPr lang="en-US" dirty="0" err="1" smtClean="0"/>
              <a:t>потребни</a:t>
            </a:r>
            <a:r>
              <a:rPr lang="en-US" dirty="0" smtClean="0"/>
              <a:t> </a:t>
            </a:r>
            <a:r>
              <a:rPr lang="en-US" dirty="0" err="1" smtClean="0"/>
              <a:t>ученицима</a:t>
            </a:r>
            <a:r>
              <a:rPr lang="en-US" dirty="0" smtClean="0"/>
              <a:t> (</a:t>
            </a:r>
            <a:r>
              <a:rPr lang="en-US" dirty="0" err="1" smtClean="0"/>
              <a:t>како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користе</a:t>
            </a:r>
            <a:r>
              <a:rPr lang="en-US" dirty="0" smtClean="0"/>
              <a:t> </a:t>
            </a:r>
            <a:r>
              <a:rPr lang="en-US" dirty="0" err="1" smtClean="0"/>
              <a:t>одређени</a:t>
            </a:r>
            <a:r>
              <a:rPr lang="en-US" dirty="0" smtClean="0"/>
              <a:t> </a:t>
            </a:r>
            <a:r>
              <a:rPr lang="en-US" dirty="0" err="1" smtClean="0"/>
              <a:t>програм</a:t>
            </a:r>
            <a:r>
              <a:rPr lang="en-US" dirty="0" smtClean="0"/>
              <a:t>, </a:t>
            </a:r>
            <a:r>
              <a:rPr lang="en-US" dirty="0" err="1" smtClean="0"/>
              <a:t>платформу</a:t>
            </a:r>
            <a:r>
              <a:rPr lang="sr-Cyrl-RS" dirty="0" smtClean="0"/>
              <a:t>, претражују информације на интернету</a:t>
            </a:r>
            <a:r>
              <a:rPr lang="en-US" dirty="0" smtClean="0"/>
              <a:t> </a:t>
            </a:r>
            <a:r>
              <a:rPr lang="en-US" dirty="0" smtClean="0"/>
              <a:t>и </a:t>
            </a:r>
            <a:r>
              <a:rPr lang="en-US" dirty="0" err="1" smtClean="0"/>
              <a:t>сл</a:t>
            </a:r>
            <a:r>
              <a:rPr lang="en-US" dirty="0" smtClean="0"/>
              <a:t>.)</a:t>
            </a:r>
            <a:r>
              <a:rPr lang="sr-Cyrl-R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06533"/>
            <a:ext cx="8520600" cy="710214"/>
          </a:xfrm>
        </p:spPr>
        <p:txBody>
          <a:bodyPr/>
          <a:lstStyle/>
          <a:p>
            <a:pPr algn="ctr"/>
            <a:r>
              <a:rPr lang="sr-Cyrl-RS" sz="2000" dirty="0" smtClean="0"/>
              <a:t>Предлог мера за превазилажење проблема везаних за </a:t>
            </a:r>
            <a:r>
              <a:rPr lang="sr-Cyrl-RS" sz="2000" dirty="0" smtClean="0"/>
              <a:t>обим градива и организацију праћења наставе: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49911"/>
            <a:ext cx="8520600" cy="4039339"/>
          </a:xfrm>
        </p:spPr>
        <p:txBody>
          <a:bodyPr/>
          <a:lstStyle/>
          <a:p>
            <a:r>
              <a:rPr lang="sr-Cyrl-RS" sz="1400" dirty="0" smtClean="0"/>
              <a:t>О</a:t>
            </a:r>
            <a:r>
              <a:rPr lang="en-US" sz="1400" dirty="0" err="1" smtClean="0"/>
              <a:t>предељивање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један</a:t>
            </a:r>
            <a:r>
              <a:rPr lang="en-US" sz="1400" dirty="0" smtClean="0"/>
              <a:t> </a:t>
            </a:r>
            <a:r>
              <a:rPr lang="en-US" sz="1400" dirty="0" err="1" smtClean="0"/>
              <a:t>вид</a:t>
            </a:r>
            <a:r>
              <a:rPr lang="en-US" sz="1400" dirty="0" smtClean="0"/>
              <a:t> </a:t>
            </a:r>
            <a:r>
              <a:rPr lang="en-US" sz="1400" dirty="0" err="1" smtClean="0"/>
              <a:t>наставе</a:t>
            </a:r>
            <a:r>
              <a:rPr lang="en-US" sz="1400" dirty="0" smtClean="0"/>
              <a:t>: </a:t>
            </a:r>
            <a:r>
              <a:rPr lang="en-US" sz="1400" dirty="0" err="1" smtClean="0"/>
              <a:t>часови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РТС</a:t>
            </a:r>
            <a:r>
              <a:rPr lang="en-US" sz="1400" dirty="0" smtClean="0"/>
              <a:t>-а </a:t>
            </a:r>
            <a:r>
              <a:rPr lang="sr-Cyrl-RS" sz="1400" dirty="0" smtClean="0"/>
              <a:t>које ће пратити додатне активности везане за исте садржаје или настава путем платформе (Гугл учионице и сл.) уколико су садржаји који се обрађују различити од оних са ТВ часова. У случају рада на новим/другачијим садржајима обавестити ученике да праћење РТС часова ради утврђивања већ обрађеног градива није обавезно.</a:t>
            </a:r>
          </a:p>
          <a:p>
            <a:r>
              <a:rPr lang="sr-Cyrl-RS" sz="1400" dirty="0" smtClean="0"/>
              <a:t>Потребно је придржавати се распореда слања материјала и задатака и ускладити га са распоредом РТС часова ако је исти изабран као главни облик наставе.</a:t>
            </a:r>
            <a:endParaRPr lang="en-US" sz="1400" dirty="0" smtClean="0"/>
          </a:p>
          <a:p>
            <a:r>
              <a:rPr lang="sr-Cyrl-RS" sz="1400" dirty="0" smtClean="0"/>
              <a:t>У обради/утврђивању градива потребно је </a:t>
            </a:r>
            <a:r>
              <a:rPr lang="en-US" sz="1400" dirty="0" err="1" smtClean="0"/>
              <a:t>стављање</a:t>
            </a:r>
            <a:r>
              <a:rPr lang="en-US" sz="1400" dirty="0" smtClean="0"/>
              <a:t> </a:t>
            </a:r>
            <a:r>
              <a:rPr lang="en-US" sz="1400" dirty="0" err="1" smtClean="0"/>
              <a:t>акцента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КЉУЧНЕ</a:t>
            </a:r>
            <a:r>
              <a:rPr lang="en-US" sz="1400" dirty="0" smtClean="0"/>
              <a:t> </a:t>
            </a:r>
            <a:r>
              <a:rPr lang="en-US" sz="1400" dirty="0" err="1" smtClean="0"/>
              <a:t>садржаје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битни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наставак</a:t>
            </a:r>
            <a:r>
              <a:rPr lang="en-US" sz="1400" dirty="0" smtClean="0"/>
              <a:t> </a:t>
            </a:r>
            <a:r>
              <a:rPr lang="en-US" sz="1400" dirty="0" err="1" smtClean="0"/>
              <a:t>школовања</a:t>
            </a:r>
            <a:r>
              <a:rPr lang="en-US" sz="1400" dirty="0" smtClean="0"/>
              <a:t> и </a:t>
            </a:r>
            <a:r>
              <a:rPr lang="en-US" sz="1400" dirty="0" err="1" smtClean="0"/>
              <a:t>даље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праћење</a:t>
            </a:r>
            <a:r>
              <a:rPr lang="en-US" sz="1400" dirty="0" smtClean="0"/>
              <a:t> </a:t>
            </a:r>
            <a:r>
              <a:rPr lang="en-US" sz="1400" dirty="0" err="1" smtClean="0"/>
              <a:t>наставе</a:t>
            </a:r>
            <a:r>
              <a:rPr lang="sr-Cyrl-RS" sz="1400" dirty="0" smtClean="0"/>
              <a:t>.</a:t>
            </a:r>
          </a:p>
          <a:p>
            <a:r>
              <a:rPr lang="ru-RU" sz="1400" dirty="0" smtClean="0"/>
              <a:t>У презентацији новог градива ослањати се више на визуелно стицање знања, попут видео клипова фотографија, табела, шема...и сл.</a:t>
            </a:r>
            <a:endParaRPr lang="sr-Cyrl-RS" sz="1400" dirty="0" smtClean="0"/>
          </a:p>
          <a:p>
            <a:r>
              <a:rPr lang="sr-Cyrl-RS" sz="1400" dirty="0" smtClean="0"/>
              <a:t>Дати прецизна упутства ученицима шта је њихов задатак у вези материјала који им се шаље (шта да прочитају, шта треба/не треба да препишу, које задатке да ураде и шта треба/не треба да пошаљу наставнику).</a:t>
            </a:r>
            <a:endParaRPr lang="sr-Cyrl-RS" sz="1400" dirty="0" smtClean="0"/>
          </a:p>
          <a:p>
            <a:r>
              <a:rPr lang="sr-Cyrl-RS" sz="1400" dirty="0" smtClean="0"/>
              <a:t>За ученике млађих разреда препорука је да број часова обраде новог градива за српски језик и математику не буде већи од 2-3 недељно, а за остале предмете од 1 недељно.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59799"/>
            <a:ext cx="8520600" cy="195308"/>
          </a:xfrm>
        </p:spPr>
        <p:txBody>
          <a:bodyPr/>
          <a:lstStyle/>
          <a:p>
            <a:pPr algn="ctr"/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372862"/>
            <a:ext cx="8520600" cy="4770638"/>
          </a:xfrm>
        </p:spPr>
        <p:txBody>
          <a:bodyPr/>
          <a:lstStyle/>
          <a:p>
            <a:r>
              <a:rPr lang="sr-Cyrl-RS" sz="1400" dirty="0" smtClean="0"/>
              <a:t>С</a:t>
            </a:r>
            <a:r>
              <a:rPr lang="en-US" sz="1400" dirty="0" err="1" smtClean="0"/>
              <a:t>мањи</a:t>
            </a:r>
            <a:r>
              <a:rPr lang="sr-Cyrl-RS" sz="1400" dirty="0" smtClean="0"/>
              <a:t>ти</a:t>
            </a:r>
            <a:r>
              <a:rPr lang="en-US" sz="1400" dirty="0" smtClean="0"/>
              <a:t> </a:t>
            </a:r>
            <a:r>
              <a:rPr lang="en-US" sz="1400" dirty="0" err="1" smtClean="0"/>
              <a:t>обим</a:t>
            </a:r>
            <a:r>
              <a:rPr lang="en-US" sz="1400" dirty="0" smtClean="0"/>
              <a:t> и </a:t>
            </a:r>
            <a:r>
              <a:rPr lang="en-US" sz="1400" dirty="0" err="1" smtClean="0"/>
              <a:t>броја</a:t>
            </a:r>
            <a:r>
              <a:rPr lang="en-US" sz="1400" dirty="0" smtClean="0"/>
              <a:t> </a:t>
            </a:r>
            <a:r>
              <a:rPr lang="en-US" sz="1400" dirty="0" err="1" smtClean="0"/>
              <a:t>домаћих</a:t>
            </a:r>
            <a:r>
              <a:rPr lang="en-US" sz="1400" dirty="0" smtClean="0"/>
              <a:t> </a:t>
            </a:r>
            <a:r>
              <a:rPr lang="en-US" sz="1400" dirty="0" err="1" smtClean="0"/>
              <a:t>задатака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максимално</a:t>
            </a:r>
            <a:r>
              <a:rPr lang="en-US" sz="1400" dirty="0" smtClean="0"/>
              <a:t> </a:t>
            </a:r>
            <a:r>
              <a:rPr lang="sr-Cyrl-RS" sz="1400" dirty="0" smtClean="0"/>
              <a:t>2-3 </a:t>
            </a:r>
            <a:r>
              <a:rPr lang="sr-Cyrl-RS" sz="1400" dirty="0" smtClean="0"/>
              <a:t>недељно за ученике разредне наставе; односно на 3-4 максимално недељно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ученике</a:t>
            </a:r>
            <a:r>
              <a:rPr lang="en-US" sz="1400" dirty="0" smtClean="0"/>
              <a:t> </a:t>
            </a:r>
            <a:r>
              <a:rPr lang="sr-Cyrl-RS" sz="1400" dirty="0" smtClean="0"/>
              <a:t>предметне наставе</a:t>
            </a:r>
            <a:r>
              <a:rPr lang="sr-Cyrl-RS" sz="1400" dirty="0" smtClean="0"/>
              <a:t>.</a:t>
            </a:r>
          </a:p>
          <a:p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би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смањење</a:t>
            </a:r>
            <a:r>
              <a:rPr lang="en-US" sz="1400" dirty="0" smtClean="0"/>
              <a:t> </a:t>
            </a:r>
            <a:r>
              <a:rPr lang="sr-Cyrl-RS" sz="1400" dirty="0" smtClean="0"/>
              <a:t>броја домаћих задатака у оквиру предметне наставе и реализовало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предлажемо</a:t>
            </a:r>
            <a:r>
              <a:rPr lang="en-US" sz="1400" dirty="0" smtClean="0"/>
              <a:t> </a:t>
            </a:r>
            <a:r>
              <a:rPr lang="en-US" sz="1400" dirty="0" err="1" smtClean="0"/>
              <a:t>следећи</a:t>
            </a:r>
            <a:r>
              <a:rPr lang="en-US" sz="1400" dirty="0" smtClean="0"/>
              <a:t> </a:t>
            </a:r>
            <a:r>
              <a:rPr lang="en-US" sz="1400" dirty="0" err="1" smtClean="0"/>
              <a:t>модел</a:t>
            </a:r>
            <a:r>
              <a:rPr lang="en-US" sz="1400" dirty="0" smtClean="0"/>
              <a:t>: </a:t>
            </a:r>
            <a:endParaRPr lang="en-US" sz="1400" dirty="0" smtClean="0"/>
          </a:p>
          <a:p>
            <a:pPr>
              <a:buNone/>
            </a:pPr>
            <a:r>
              <a:rPr lang="sr-Cyrl-RS" sz="1400" dirty="0" smtClean="0"/>
              <a:t> 	</a:t>
            </a:r>
            <a:r>
              <a:rPr lang="en-US" sz="1400" dirty="0" smtClean="0"/>
              <a:t>-</a:t>
            </a:r>
            <a:r>
              <a:rPr lang="en-US" sz="1400" dirty="0" err="1" smtClean="0"/>
              <a:t>српски</a:t>
            </a:r>
            <a:r>
              <a:rPr lang="en-US" sz="1400" dirty="0" smtClean="0"/>
              <a:t> </a:t>
            </a:r>
            <a:r>
              <a:rPr lang="en-US" sz="1400" dirty="0" err="1" smtClean="0"/>
              <a:t>језик</a:t>
            </a:r>
            <a:r>
              <a:rPr lang="en-US" sz="1400" dirty="0" smtClean="0"/>
              <a:t> и </a:t>
            </a:r>
            <a:r>
              <a:rPr lang="en-US" sz="1400" dirty="0" err="1" smtClean="0"/>
              <a:t>математика</a:t>
            </a:r>
            <a:r>
              <a:rPr lang="en-US" sz="1400" dirty="0" smtClean="0"/>
              <a:t>: </a:t>
            </a:r>
            <a:r>
              <a:rPr lang="en-US" sz="1400" dirty="0" err="1" smtClean="0"/>
              <a:t>максимално</a:t>
            </a:r>
            <a:r>
              <a:rPr lang="en-US" sz="1400" dirty="0" smtClean="0"/>
              <a:t> 3 </a:t>
            </a:r>
            <a:r>
              <a:rPr lang="en-US" sz="1400" dirty="0" err="1" smtClean="0"/>
              <a:t>домаћа</a:t>
            </a:r>
            <a:r>
              <a:rPr lang="en-US" sz="1400" dirty="0" smtClean="0"/>
              <a:t> </a:t>
            </a:r>
            <a:r>
              <a:rPr lang="en-US" sz="1400" dirty="0" err="1" smtClean="0"/>
              <a:t>задатка</a:t>
            </a:r>
            <a:r>
              <a:rPr lang="en-US" sz="1400" dirty="0" smtClean="0"/>
              <a:t> </a:t>
            </a:r>
            <a:r>
              <a:rPr lang="en-US" sz="1400" dirty="0" err="1" smtClean="0"/>
              <a:t>недељно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којих</a:t>
            </a:r>
            <a:r>
              <a:rPr lang="en-US" sz="1400" dirty="0" smtClean="0"/>
              <a:t> </a:t>
            </a:r>
            <a:r>
              <a:rPr lang="sr-Cyrl-RS" sz="1400" dirty="0" smtClean="0"/>
              <a:t>наставници </a:t>
            </a:r>
            <a:r>
              <a:rPr lang="en-US" sz="1400" dirty="0" err="1" smtClean="0"/>
              <a:t>не</a:t>
            </a:r>
            <a:r>
              <a:rPr lang="en-US" sz="1400" dirty="0" smtClean="0"/>
              <a:t> </a:t>
            </a:r>
            <a:r>
              <a:rPr lang="en-US" sz="1400" dirty="0" err="1" smtClean="0"/>
              <a:t>мора</a:t>
            </a:r>
            <a:r>
              <a:rPr lang="sr-Cyrl-RS" sz="1400" dirty="0" smtClean="0"/>
              <a:t>ју</a:t>
            </a:r>
            <a:r>
              <a:rPr lang="en-US" sz="1400" dirty="0" smtClean="0"/>
              <a:t> </a:t>
            </a:r>
            <a:r>
              <a:rPr lang="en-US" sz="1400" dirty="0" err="1" smtClean="0"/>
              <a:t>све</a:t>
            </a:r>
            <a:r>
              <a:rPr lang="en-US" sz="1400" dirty="0" smtClean="0"/>
              <a:t> </a:t>
            </a:r>
            <a:r>
              <a:rPr lang="en-US" sz="1400" dirty="0" err="1" smtClean="0"/>
              <a:t>тражити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sr-Cyrl-RS" sz="1400" dirty="0" smtClean="0"/>
              <a:t> се</a:t>
            </a:r>
            <a:r>
              <a:rPr lang="en-US" sz="1400" dirty="0" smtClean="0"/>
              <a:t> </a:t>
            </a:r>
            <a:r>
              <a:rPr lang="en-US" sz="1400" dirty="0" err="1" smtClean="0"/>
              <a:t>пошаљ</a:t>
            </a:r>
            <a:r>
              <a:rPr lang="sr-Cyrl-RS" sz="1400" dirty="0" smtClean="0"/>
              <a:t>е</a:t>
            </a:r>
            <a:endParaRPr lang="en-US" sz="1400" dirty="0" smtClean="0"/>
          </a:p>
          <a:p>
            <a:pPr>
              <a:buNone/>
            </a:pPr>
            <a:r>
              <a:rPr lang="sr-Cyrl-RS" sz="1400" dirty="0" smtClean="0"/>
              <a:t>	</a:t>
            </a:r>
            <a:r>
              <a:rPr lang="en-US" sz="1400" dirty="0" smtClean="0"/>
              <a:t>-</a:t>
            </a:r>
            <a:r>
              <a:rPr lang="en-US" sz="1400" dirty="0" err="1" smtClean="0"/>
              <a:t>сви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предмети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имају</a:t>
            </a:r>
            <a:r>
              <a:rPr lang="en-US" sz="1400" dirty="0" smtClean="0"/>
              <a:t> </a:t>
            </a:r>
            <a:r>
              <a:rPr lang="en-US" sz="1400" dirty="0" err="1" smtClean="0"/>
              <a:t>фонд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2 </a:t>
            </a:r>
            <a:r>
              <a:rPr lang="en-US" sz="1400" dirty="0" err="1" smtClean="0"/>
              <a:t>часа</a:t>
            </a:r>
            <a:r>
              <a:rPr lang="en-US" sz="1400" dirty="0" smtClean="0"/>
              <a:t> </a:t>
            </a:r>
            <a:r>
              <a:rPr lang="en-US" sz="1400" dirty="0" err="1" smtClean="0"/>
              <a:t>недељно</a:t>
            </a:r>
            <a:r>
              <a:rPr lang="en-US" sz="1400" dirty="0" smtClean="0"/>
              <a:t> и </a:t>
            </a:r>
            <a:r>
              <a:rPr lang="en-US" sz="1400" dirty="0" err="1" smtClean="0"/>
              <a:t>улазе</a:t>
            </a:r>
            <a:r>
              <a:rPr lang="en-US" sz="1400" dirty="0" smtClean="0"/>
              <a:t> у </a:t>
            </a:r>
            <a:r>
              <a:rPr lang="en-US" sz="1400" dirty="0" err="1" smtClean="0"/>
              <a:t>завршни</a:t>
            </a:r>
            <a:r>
              <a:rPr lang="en-US" sz="1400" dirty="0" smtClean="0"/>
              <a:t> </a:t>
            </a:r>
            <a:r>
              <a:rPr lang="en-US" sz="1400" dirty="0" err="1" smtClean="0"/>
              <a:t>испит</a:t>
            </a:r>
            <a:r>
              <a:rPr lang="en-US" sz="1400" dirty="0" smtClean="0"/>
              <a:t> (</a:t>
            </a:r>
            <a:r>
              <a:rPr lang="en-US" sz="1400" dirty="0" err="1" smtClean="0"/>
              <a:t>биологија</a:t>
            </a:r>
            <a:r>
              <a:rPr lang="en-US" sz="1400" dirty="0" smtClean="0"/>
              <a:t>, </a:t>
            </a:r>
            <a:r>
              <a:rPr lang="en-US" sz="1400" dirty="0" err="1" smtClean="0"/>
              <a:t>географија</a:t>
            </a:r>
            <a:r>
              <a:rPr lang="en-US" sz="1400" dirty="0" smtClean="0"/>
              <a:t>, </a:t>
            </a:r>
            <a:r>
              <a:rPr lang="en-US" sz="1400" dirty="0" err="1" smtClean="0"/>
              <a:t>историја</a:t>
            </a:r>
            <a:r>
              <a:rPr lang="en-US" sz="1400" dirty="0" smtClean="0"/>
              <a:t>, </a:t>
            </a:r>
            <a:r>
              <a:rPr lang="en-US" sz="1400" dirty="0" err="1" smtClean="0"/>
              <a:t>физика</a:t>
            </a:r>
            <a:r>
              <a:rPr lang="en-US" sz="1400" dirty="0" smtClean="0"/>
              <a:t>, </a:t>
            </a:r>
            <a:r>
              <a:rPr lang="en-US" sz="1400" dirty="0" err="1" smtClean="0"/>
              <a:t>хемија</a:t>
            </a:r>
            <a:r>
              <a:rPr lang="en-US" sz="1400" dirty="0" smtClean="0"/>
              <a:t>): </a:t>
            </a:r>
            <a:r>
              <a:rPr lang="en-US" sz="1400" dirty="0" err="1" smtClean="0"/>
              <a:t>максимално</a:t>
            </a:r>
            <a:r>
              <a:rPr lang="en-US" sz="1400" dirty="0" smtClean="0"/>
              <a:t> 1-2 </a:t>
            </a:r>
            <a:r>
              <a:rPr lang="en-US" sz="1400" dirty="0" err="1" smtClean="0"/>
              <a:t>домаћа</a:t>
            </a:r>
            <a:r>
              <a:rPr lang="en-US" sz="1400" dirty="0" smtClean="0"/>
              <a:t> </a:t>
            </a:r>
            <a:r>
              <a:rPr lang="en-US" sz="1400" dirty="0" err="1" smtClean="0"/>
              <a:t>задатка</a:t>
            </a:r>
            <a:r>
              <a:rPr lang="en-US" sz="1400" dirty="0" smtClean="0"/>
              <a:t> </a:t>
            </a:r>
            <a:r>
              <a:rPr lang="en-US" sz="1400" dirty="0" err="1" smtClean="0"/>
              <a:t>недељно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којих</a:t>
            </a:r>
            <a:r>
              <a:rPr lang="en-US" sz="1400" dirty="0" smtClean="0"/>
              <a:t>, </a:t>
            </a:r>
            <a:r>
              <a:rPr lang="en-US" sz="1400" dirty="0" err="1" smtClean="0"/>
              <a:t>ако</a:t>
            </a:r>
            <a:r>
              <a:rPr lang="en-US" sz="1400" dirty="0" smtClean="0"/>
              <a:t> </a:t>
            </a:r>
            <a:r>
              <a:rPr lang="en-US" sz="1400" dirty="0" err="1" smtClean="0"/>
              <a:t>раде</a:t>
            </a:r>
            <a:r>
              <a:rPr lang="en-US" sz="1400" dirty="0" smtClean="0"/>
              <a:t> </a:t>
            </a:r>
            <a:r>
              <a:rPr lang="en-US" sz="1400" dirty="0" err="1" smtClean="0"/>
              <a:t>два</a:t>
            </a:r>
            <a:r>
              <a:rPr lang="en-US" sz="1400" dirty="0" smtClean="0"/>
              <a:t>, </a:t>
            </a:r>
            <a:r>
              <a:rPr lang="en-US" sz="1400" dirty="0" err="1" smtClean="0"/>
              <a:t>такође</a:t>
            </a:r>
            <a:r>
              <a:rPr lang="en-US" sz="1400" dirty="0" smtClean="0"/>
              <a:t> </a:t>
            </a:r>
            <a:r>
              <a:rPr lang="en-US" sz="1400" dirty="0" err="1" smtClean="0"/>
              <a:t>не</a:t>
            </a:r>
            <a:r>
              <a:rPr lang="en-US" sz="1400" dirty="0" smtClean="0"/>
              <a:t> </a:t>
            </a:r>
            <a:r>
              <a:rPr lang="en-US" sz="1400" dirty="0" err="1" smtClean="0"/>
              <a:t>мора</a:t>
            </a:r>
            <a:r>
              <a:rPr lang="sr-Cyrl-RS" sz="1400" dirty="0" smtClean="0"/>
              <a:t> постојати захтев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пошаљу</a:t>
            </a:r>
            <a:r>
              <a:rPr lang="sr-Cyrl-RS" sz="1400" dirty="0" smtClean="0"/>
              <a:t> оба</a:t>
            </a:r>
            <a:endParaRPr lang="en-US" sz="1400" dirty="0" smtClean="0"/>
          </a:p>
          <a:p>
            <a:pPr>
              <a:buNone/>
            </a:pPr>
            <a:r>
              <a:rPr lang="sr-Cyrl-RS" sz="1400" dirty="0" smtClean="0"/>
              <a:t>	</a:t>
            </a:r>
            <a:r>
              <a:rPr lang="en-US" sz="1400" dirty="0" smtClean="0"/>
              <a:t>- </a:t>
            </a:r>
            <a:r>
              <a:rPr lang="en-US" sz="1400" dirty="0" err="1" smtClean="0"/>
              <a:t>ТиТ</a:t>
            </a:r>
            <a:r>
              <a:rPr lang="en-US" sz="1400" dirty="0" smtClean="0"/>
              <a:t>, </a:t>
            </a:r>
            <a:r>
              <a:rPr lang="en-US" sz="1400" dirty="0" err="1" smtClean="0"/>
              <a:t>немачки</a:t>
            </a:r>
            <a:r>
              <a:rPr lang="en-US" sz="1400" dirty="0" smtClean="0"/>
              <a:t>/</a:t>
            </a:r>
            <a:r>
              <a:rPr lang="en-US" sz="1400" dirty="0" err="1" smtClean="0"/>
              <a:t>енглески</a:t>
            </a:r>
            <a:r>
              <a:rPr lang="en-US" sz="1400" dirty="0" smtClean="0"/>
              <a:t> </a:t>
            </a:r>
            <a:r>
              <a:rPr lang="en-US" sz="1400" dirty="0" err="1" smtClean="0"/>
              <a:t>језик</a:t>
            </a:r>
            <a:r>
              <a:rPr lang="sr-Cyrl-RS" sz="1400" dirty="0" smtClean="0"/>
              <a:t>, информатика</a:t>
            </a:r>
            <a:r>
              <a:rPr lang="en-US" sz="1400" dirty="0" smtClean="0"/>
              <a:t>: </a:t>
            </a:r>
            <a:r>
              <a:rPr lang="en-US" sz="1400" dirty="0" err="1" smtClean="0"/>
              <a:t>максимално</a:t>
            </a:r>
            <a:r>
              <a:rPr lang="en-US" sz="1400" dirty="0" smtClean="0"/>
              <a:t> 1 </a:t>
            </a:r>
            <a:r>
              <a:rPr lang="en-US" sz="1400" dirty="0" err="1" smtClean="0"/>
              <a:t>домаћи</a:t>
            </a:r>
            <a:r>
              <a:rPr lang="en-US" sz="1400" dirty="0" smtClean="0"/>
              <a:t> </a:t>
            </a:r>
            <a:r>
              <a:rPr lang="en-US" sz="1400" dirty="0" err="1" smtClean="0"/>
              <a:t>задатак</a:t>
            </a:r>
            <a:r>
              <a:rPr lang="en-US" sz="1400" dirty="0" smtClean="0"/>
              <a:t> </a:t>
            </a:r>
            <a:r>
              <a:rPr lang="en-US" sz="1400" dirty="0" err="1" smtClean="0"/>
              <a:t>недељно</a:t>
            </a:r>
            <a:endParaRPr lang="en-US" sz="1400" dirty="0" smtClean="0"/>
          </a:p>
          <a:p>
            <a:pPr>
              <a:buNone/>
            </a:pPr>
            <a:r>
              <a:rPr lang="sr-Cyrl-RS" sz="1400" dirty="0" smtClean="0"/>
              <a:t>	</a:t>
            </a:r>
            <a:r>
              <a:rPr lang="en-US" sz="1400" dirty="0" smtClean="0"/>
              <a:t>-</a:t>
            </a:r>
            <a:r>
              <a:rPr lang="en-US" sz="1400" dirty="0" err="1" smtClean="0"/>
              <a:t>музичко</a:t>
            </a:r>
            <a:r>
              <a:rPr lang="en-US" sz="1400" dirty="0" smtClean="0"/>
              <a:t>, </a:t>
            </a:r>
            <a:r>
              <a:rPr lang="en-US" sz="1400" dirty="0" err="1" smtClean="0"/>
              <a:t>ликовно</a:t>
            </a:r>
            <a:r>
              <a:rPr lang="en-US" sz="1400" dirty="0" smtClean="0"/>
              <a:t>, </a:t>
            </a:r>
            <a:r>
              <a:rPr lang="en-US" sz="1400" dirty="0" err="1" smtClean="0"/>
              <a:t>физичко</a:t>
            </a:r>
            <a:r>
              <a:rPr lang="en-US" sz="1400" dirty="0" smtClean="0"/>
              <a:t> и </a:t>
            </a:r>
            <a:r>
              <a:rPr lang="en-US" sz="1400" dirty="0" err="1" smtClean="0"/>
              <a:t>изборни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предмети</a:t>
            </a:r>
            <a:r>
              <a:rPr lang="en-US" sz="1400" dirty="0" smtClean="0"/>
              <a:t>: </a:t>
            </a:r>
            <a:r>
              <a:rPr lang="en-US" sz="1400" dirty="0" err="1" smtClean="0"/>
              <a:t>максимално</a:t>
            </a:r>
            <a:r>
              <a:rPr lang="en-US" sz="1400" dirty="0" smtClean="0"/>
              <a:t> 1 </a:t>
            </a:r>
            <a:r>
              <a:rPr lang="en-US" sz="1400" dirty="0" err="1" smtClean="0"/>
              <a:t>домаћи</a:t>
            </a:r>
            <a:r>
              <a:rPr lang="en-US" sz="1400" dirty="0" smtClean="0"/>
              <a:t> </a:t>
            </a:r>
            <a:r>
              <a:rPr lang="en-US" sz="1400" dirty="0" err="1" smtClean="0"/>
              <a:t>задатак</a:t>
            </a:r>
            <a:r>
              <a:rPr lang="en-US" sz="1400" dirty="0" smtClean="0"/>
              <a:t> у 2 </a:t>
            </a:r>
            <a:r>
              <a:rPr lang="en-US" sz="1400" dirty="0" err="1" smtClean="0"/>
              <a:t>недеље</a:t>
            </a:r>
            <a:r>
              <a:rPr lang="en-US" sz="1400" dirty="0" smtClean="0"/>
              <a:t> у </a:t>
            </a:r>
            <a:r>
              <a:rPr lang="en-US" sz="1400" dirty="0" err="1" smtClean="0"/>
              <a:t>вези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којих</a:t>
            </a:r>
            <a:r>
              <a:rPr lang="en-US" sz="1400" dirty="0" smtClean="0"/>
              <a:t> </a:t>
            </a:r>
            <a:r>
              <a:rPr lang="en-US" sz="1400" dirty="0" err="1" smtClean="0"/>
              <a:t>захтеви</a:t>
            </a:r>
            <a:r>
              <a:rPr lang="en-US" sz="1400" dirty="0" smtClean="0"/>
              <a:t> и </a:t>
            </a:r>
            <a:r>
              <a:rPr lang="en-US" sz="1400" dirty="0" err="1" smtClean="0"/>
              <a:t>повратне</a:t>
            </a:r>
            <a:r>
              <a:rPr lang="en-US" sz="1400" dirty="0" smtClean="0"/>
              <a:t> </a:t>
            </a:r>
            <a:r>
              <a:rPr lang="en-US" sz="1400" dirty="0" err="1" smtClean="0"/>
              <a:t>информације</a:t>
            </a:r>
            <a:r>
              <a:rPr lang="en-US" sz="1400" dirty="0" smtClean="0"/>
              <a:t> </a:t>
            </a:r>
            <a:r>
              <a:rPr lang="en-US" sz="1400" dirty="0" err="1" smtClean="0"/>
              <a:t>ученика</a:t>
            </a:r>
            <a:r>
              <a:rPr lang="en-US" sz="1400" dirty="0" smtClean="0"/>
              <a:t> </a:t>
            </a:r>
            <a:r>
              <a:rPr lang="en-US" sz="1400" dirty="0" err="1" smtClean="0"/>
              <a:t>не</a:t>
            </a:r>
            <a:r>
              <a:rPr lang="en-US" sz="1400" dirty="0" smtClean="0"/>
              <a:t> </a:t>
            </a:r>
            <a:r>
              <a:rPr lang="en-US" sz="1400" dirty="0" err="1" smtClean="0"/>
              <a:t>захтевају</a:t>
            </a:r>
            <a:r>
              <a:rPr lang="en-US" sz="1400" dirty="0" smtClean="0"/>
              <a:t> </a:t>
            </a:r>
            <a:r>
              <a:rPr lang="en-US" sz="1400" dirty="0" err="1" smtClean="0"/>
              <a:t>велику</a:t>
            </a:r>
            <a:r>
              <a:rPr lang="en-US" sz="1400" dirty="0" smtClean="0"/>
              <a:t> </a:t>
            </a:r>
            <a:r>
              <a:rPr lang="en-US" sz="1400" dirty="0" err="1" smtClean="0"/>
              <a:t>активност</a:t>
            </a:r>
            <a:r>
              <a:rPr lang="sr-Cyrl-RS" sz="1400" dirty="0" smtClean="0"/>
              <a:t>.</a:t>
            </a:r>
          </a:p>
          <a:p>
            <a:r>
              <a:rPr lang="en-US" sz="1400" dirty="0" err="1" smtClean="0"/>
              <a:t>Слање</a:t>
            </a:r>
            <a:r>
              <a:rPr lang="en-US" sz="1400" dirty="0" smtClean="0"/>
              <a:t> </a:t>
            </a:r>
            <a:r>
              <a:rPr lang="en-US" sz="1400" dirty="0" err="1" smtClean="0"/>
              <a:t>домаћих</a:t>
            </a:r>
            <a:r>
              <a:rPr lang="en-US" sz="1400" dirty="0" smtClean="0"/>
              <a:t> </a:t>
            </a:r>
            <a:r>
              <a:rPr lang="en-US" sz="1400" dirty="0" err="1" smtClean="0"/>
              <a:t>задатака</a:t>
            </a:r>
            <a:r>
              <a:rPr lang="en-US" sz="1400" dirty="0" smtClean="0"/>
              <a:t> и </a:t>
            </a:r>
            <a:r>
              <a:rPr lang="en-US" sz="1400" dirty="0" err="1" smtClean="0"/>
              <a:t>активности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ученике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превазилазе</a:t>
            </a:r>
            <a:r>
              <a:rPr lang="en-US" sz="1400" dirty="0" smtClean="0"/>
              <a:t> </a:t>
            </a:r>
            <a:r>
              <a:rPr lang="en-US" sz="1400" dirty="0" err="1" smtClean="0"/>
              <a:t>ову</a:t>
            </a:r>
            <a:r>
              <a:rPr lang="en-US" sz="1400" dirty="0" smtClean="0"/>
              <a:t> </a:t>
            </a:r>
            <a:r>
              <a:rPr lang="en-US" sz="1400" dirty="0" err="1" smtClean="0"/>
              <a:t>меру</a:t>
            </a:r>
            <a:r>
              <a:rPr lang="en-US" sz="1400" dirty="0" smtClean="0"/>
              <a:t> и </a:t>
            </a:r>
            <a:r>
              <a:rPr lang="en-US" sz="1400" dirty="0" err="1" smtClean="0"/>
              <a:t>број</a:t>
            </a:r>
            <a:r>
              <a:rPr lang="en-US" sz="1400" dirty="0" smtClean="0"/>
              <a:t> </a:t>
            </a:r>
            <a:r>
              <a:rPr lang="en-US" sz="1400" dirty="0" err="1" smtClean="0"/>
              <a:t>могуће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и </a:t>
            </a:r>
            <a:r>
              <a:rPr lang="en-US" sz="1400" dirty="0" err="1" smtClean="0"/>
              <a:t>пожељно</a:t>
            </a:r>
            <a:r>
              <a:rPr lang="en-US" sz="1400" dirty="0" smtClean="0"/>
              <a:t> </a:t>
            </a:r>
            <a:r>
              <a:rPr lang="en-US" sz="1400" dirty="0" err="1" smtClean="0"/>
              <a:t>због</a:t>
            </a:r>
            <a:r>
              <a:rPr lang="en-US" sz="1400" dirty="0" smtClean="0"/>
              <a:t> </a:t>
            </a:r>
            <a:r>
              <a:rPr lang="en-US" sz="1400" dirty="0" err="1" smtClean="0"/>
              <a:t>напреднијих</a:t>
            </a:r>
            <a:r>
              <a:rPr lang="en-US" sz="1400" dirty="0" smtClean="0"/>
              <a:t> </a:t>
            </a:r>
            <a:r>
              <a:rPr lang="en-US" sz="1400" dirty="0" err="1" smtClean="0"/>
              <a:t>ученика</a:t>
            </a:r>
            <a:r>
              <a:rPr lang="sr-Cyrl-RS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али</a:t>
            </a:r>
            <a:r>
              <a:rPr lang="en-US" sz="1400" dirty="0" smtClean="0"/>
              <a:t> </a:t>
            </a:r>
            <a:r>
              <a:rPr lang="en-US" sz="1400" dirty="0" err="1" smtClean="0"/>
              <a:t>уз</a:t>
            </a:r>
            <a:r>
              <a:rPr lang="en-US" sz="1400" dirty="0" smtClean="0"/>
              <a:t> </a:t>
            </a:r>
            <a:r>
              <a:rPr lang="en-US" sz="1400" dirty="0" err="1" smtClean="0"/>
              <a:t>обавезно</a:t>
            </a:r>
            <a:r>
              <a:rPr lang="en-US" sz="1400" dirty="0" smtClean="0"/>
              <a:t> </a:t>
            </a:r>
            <a:r>
              <a:rPr lang="en-US" sz="1400" dirty="0" err="1" smtClean="0"/>
              <a:t>наглашавање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исти</a:t>
            </a:r>
            <a:r>
              <a:rPr lang="en-US" sz="1400" dirty="0" smtClean="0"/>
              <a:t> </a:t>
            </a:r>
            <a:r>
              <a:rPr lang="en-US" sz="1400" dirty="0" err="1" smtClean="0"/>
              <a:t>нису</a:t>
            </a:r>
            <a:r>
              <a:rPr lang="en-US" sz="1400" dirty="0" smtClean="0"/>
              <a:t> </a:t>
            </a:r>
            <a:r>
              <a:rPr lang="en-US" sz="1400" dirty="0" err="1" smtClean="0"/>
              <a:t>обавезни</a:t>
            </a:r>
            <a:r>
              <a:rPr lang="en-US" sz="1400" dirty="0" smtClean="0"/>
              <a:t>, </a:t>
            </a:r>
            <a:r>
              <a:rPr lang="en-US" sz="1400" dirty="0" err="1" smtClean="0"/>
              <a:t>већ</a:t>
            </a:r>
            <a:r>
              <a:rPr lang="en-US" sz="1400" dirty="0" smtClean="0"/>
              <a:t> </a:t>
            </a:r>
            <a:r>
              <a:rPr lang="en-US" sz="1400" dirty="0" err="1" smtClean="0"/>
              <a:t>додатни</a:t>
            </a:r>
            <a:r>
              <a:rPr lang="en-US" sz="1400" dirty="0" smtClean="0"/>
              <a:t> </a:t>
            </a:r>
            <a:r>
              <a:rPr lang="en-US" sz="1400" dirty="0" err="1" smtClean="0"/>
              <a:t>те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их</a:t>
            </a:r>
            <a:r>
              <a:rPr lang="en-US" sz="1400" dirty="0" smtClean="0"/>
              <a:t> </a:t>
            </a:r>
            <a:r>
              <a:rPr lang="en-US" sz="1400" dirty="0" err="1" smtClean="0"/>
              <a:t>могу</a:t>
            </a:r>
            <a:r>
              <a:rPr lang="en-US" sz="1400" dirty="0" smtClean="0"/>
              <a:t> </a:t>
            </a:r>
            <a:r>
              <a:rPr lang="en-US" sz="1400" dirty="0" err="1" smtClean="0"/>
              <a:t>радити</a:t>
            </a:r>
            <a:r>
              <a:rPr lang="en-US" sz="1400" dirty="0" smtClean="0"/>
              <a:t> </a:t>
            </a:r>
            <a:r>
              <a:rPr lang="en-US" sz="1400" dirty="0" err="1" smtClean="0"/>
              <a:t>они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у </a:t>
            </a:r>
            <a:r>
              <a:rPr lang="en-US" sz="1400" dirty="0" err="1" smtClean="0"/>
              <a:t>могућности</a:t>
            </a:r>
            <a:r>
              <a:rPr lang="en-US" sz="1400" dirty="0" smtClean="0"/>
              <a:t> и </a:t>
            </a:r>
            <a:r>
              <a:rPr lang="en-US" sz="1400" dirty="0" err="1" smtClean="0"/>
              <a:t>то</a:t>
            </a:r>
            <a:r>
              <a:rPr lang="en-US" sz="1400" dirty="0" smtClean="0"/>
              <a:t> </a:t>
            </a:r>
            <a:r>
              <a:rPr lang="en-US" sz="1400" dirty="0" err="1" smtClean="0"/>
              <a:t>желе</a:t>
            </a:r>
            <a:r>
              <a:rPr lang="en-US" sz="1400" dirty="0" smtClean="0"/>
              <a:t>.</a:t>
            </a:r>
            <a:endParaRPr lang="sr-Cyrl-RS" sz="1400" dirty="0" smtClean="0"/>
          </a:p>
          <a:p>
            <a:r>
              <a:rPr lang="sr-Cyrl-RS" sz="1400" dirty="0" smtClean="0"/>
              <a:t>У оквиру домаћих </a:t>
            </a:r>
            <a:r>
              <a:rPr lang="sr-Cyrl-RS" sz="1400" dirty="0" smtClean="0"/>
              <a:t>задатке </a:t>
            </a:r>
            <a:r>
              <a:rPr lang="sr-Cyrl-RS" sz="1400" dirty="0" smtClean="0"/>
              <a:t>организовати тако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sr-Cyrl-RS" sz="1400" dirty="0" smtClean="0"/>
              <a:t>ученици </a:t>
            </a:r>
            <a:r>
              <a:rPr lang="en-US" sz="1400" dirty="0" err="1" smtClean="0"/>
              <a:t>одговоре</a:t>
            </a:r>
            <a:r>
              <a:rPr lang="sr-Cyrl-RS" sz="1400" dirty="0" smtClean="0"/>
              <a:t> на</a:t>
            </a:r>
            <a:r>
              <a:rPr lang="en-US" sz="1400" dirty="0" smtClean="0"/>
              <a:t>/</a:t>
            </a:r>
            <a:r>
              <a:rPr lang="en-US" sz="1400" dirty="0" err="1" smtClean="0"/>
              <a:t>ураде</a:t>
            </a:r>
            <a:r>
              <a:rPr lang="en-US" sz="1400" dirty="0" smtClean="0"/>
              <a:t> </a:t>
            </a:r>
            <a:r>
              <a:rPr lang="en-US" sz="1400" dirty="0" err="1" smtClean="0"/>
              <a:t>неколико</a:t>
            </a:r>
            <a:r>
              <a:rPr lang="en-US" sz="1400" dirty="0" smtClean="0"/>
              <a:t> </a:t>
            </a:r>
            <a:r>
              <a:rPr lang="en-US" sz="1400" dirty="0" err="1" smtClean="0"/>
              <a:t>лакших</a:t>
            </a:r>
            <a:r>
              <a:rPr lang="en-US" sz="1400" dirty="0" smtClean="0"/>
              <a:t> </a:t>
            </a:r>
            <a:r>
              <a:rPr lang="en-US" sz="1400" dirty="0" err="1" smtClean="0"/>
              <a:t>питања</a:t>
            </a:r>
            <a:r>
              <a:rPr lang="en-US" sz="1400" dirty="0" smtClean="0"/>
              <a:t>/</a:t>
            </a:r>
            <a:r>
              <a:rPr lang="en-US" sz="1400" dirty="0" err="1" smtClean="0"/>
              <a:t>задатака</a:t>
            </a:r>
            <a:r>
              <a:rPr lang="en-US" sz="1400" dirty="0" smtClean="0"/>
              <a:t> </a:t>
            </a:r>
            <a:r>
              <a:rPr lang="en-US" sz="1400" dirty="0" err="1" smtClean="0"/>
              <a:t>или</a:t>
            </a:r>
            <a:r>
              <a:rPr lang="en-US" sz="1400" dirty="0" smtClean="0"/>
              <a:t> </a:t>
            </a:r>
            <a:r>
              <a:rPr lang="en-US" sz="1400" dirty="0" err="1" smtClean="0"/>
              <a:t>једну</a:t>
            </a:r>
            <a:r>
              <a:rPr lang="en-US" sz="1400" dirty="0" smtClean="0"/>
              <a:t> </a:t>
            </a:r>
            <a:r>
              <a:rPr lang="en-US" sz="1400" dirty="0" err="1" smtClean="0"/>
              <a:t>већу</a:t>
            </a:r>
            <a:r>
              <a:rPr lang="en-US" sz="1400" dirty="0" smtClean="0"/>
              <a:t> </a:t>
            </a:r>
            <a:r>
              <a:rPr lang="en-US" sz="1400" dirty="0" err="1" smtClean="0"/>
              <a:t>активност</a:t>
            </a:r>
            <a:r>
              <a:rPr lang="en-US" sz="1400" dirty="0" smtClean="0"/>
              <a:t> (</a:t>
            </a:r>
            <a:r>
              <a:rPr lang="en-US" sz="1400" dirty="0" err="1" smtClean="0"/>
              <a:t>састав</a:t>
            </a:r>
            <a:r>
              <a:rPr lang="en-US" sz="1400" dirty="0" smtClean="0"/>
              <a:t>, </a:t>
            </a:r>
            <a:r>
              <a:rPr lang="en-US" sz="1400" dirty="0" err="1" smtClean="0"/>
              <a:t>ППТ</a:t>
            </a:r>
            <a:r>
              <a:rPr lang="en-US" sz="1400" dirty="0" smtClean="0"/>
              <a:t>, </a:t>
            </a:r>
            <a:r>
              <a:rPr lang="en-US" sz="1400" dirty="0" err="1" smtClean="0"/>
              <a:t>истраживање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неку</a:t>
            </a:r>
            <a:r>
              <a:rPr lang="en-US" sz="1400" dirty="0" smtClean="0"/>
              <a:t> </a:t>
            </a:r>
            <a:r>
              <a:rPr lang="en-US" sz="1400" dirty="0" err="1" smtClean="0"/>
              <a:t>тему</a:t>
            </a:r>
            <a:r>
              <a:rPr lang="en-US" sz="1400" dirty="0" smtClean="0"/>
              <a:t> и </a:t>
            </a:r>
            <a:r>
              <a:rPr lang="en-US" sz="1400" dirty="0" err="1" smtClean="0"/>
              <a:t>сл</a:t>
            </a:r>
            <a:r>
              <a:rPr lang="en-US" sz="1400" dirty="0" smtClean="0"/>
              <a:t>.)</a:t>
            </a:r>
            <a:r>
              <a:rPr lang="sr-Cyrl-RS" sz="1400" dirty="0" smtClean="0"/>
              <a:t>.</a:t>
            </a:r>
          </a:p>
          <a:p>
            <a:r>
              <a:rPr lang="sr-Cyrl-RS" sz="1400" dirty="0" smtClean="0"/>
              <a:t>Одлучити, посебно код млађих ученика, да ли ће радити домаће задатке које им задаје наставник са ТВ-а или наставник из школе (не тражити и једно и друго)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50921"/>
            <a:ext cx="8520600" cy="168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577049"/>
            <a:ext cx="8520600" cy="4412202"/>
          </a:xfrm>
        </p:spPr>
        <p:txBody>
          <a:bodyPr/>
          <a:lstStyle/>
          <a:p>
            <a:r>
              <a:rPr lang="en-US" sz="1400" dirty="0" err="1" smtClean="0"/>
              <a:t>Као</a:t>
            </a:r>
            <a:r>
              <a:rPr lang="en-US" sz="1400" dirty="0" smtClean="0"/>
              <a:t> </a:t>
            </a:r>
            <a:r>
              <a:rPr lang="en-US" sz="1400" dirty="0" err="1" smtClean="0"/>
              <a:t>домаћи</a:t>
            </a:r>
            <a:r>
              <a:rPr lang="en-US" sz="1400" dirty="0" smtClean="0"/>
              <a:t> </a:t>
            </a:r>
            <a:r>
              <a:rPr lang="en-US" sz="1400" dirty="0" err="1" smtClean="0"/>
              <a:t>задатак</a:t>
            </a:r>
            <a:r>
              <a:rPr lang="en-US" sz="1400" dirty="0" smtClean="0"/>
              <a:t> </a:t>
            </a:r>
            <a:r>
              <a:rPr lang="en-US" sz="1400" dirty="0" err="1" smtClean="0"/>
              <a:t>или</a:t>
            </a:r>
            <a:r>
              <a:rPr lang="en-US" sz="1400" dirty="0" smtClean="0"/>
              <a:t> </a:t>
            </a:r>
            <a:r>
              <a:rPr lang="en-US" sz="1400" dirty="0" err="1" smtClean="0"/>
              <a:t>провер</a:t>
            </a:r>
            <a:r>
              <a:rPr lang="sr-Cyrl-RS" sz="1400" dirty="0" smtClean="0"/>
              <a:t>а</a:t>
            </a:r>
            <a:r>
              <a:rPr lang="en-US" sz="1400" dirty="0" smtClean="0"/>
              <a:t> </a:t>
            </a:r>
            <a:r>
              <a:rPr lang="en-US" sz="1400" dirty="0" err="1" smtClean="0"/>
              <a:t>савладаности</a:t>
            </a:r>
            <a:r>
              <a:rPr lang="en-US" sz="1400" dirty="0" smtClean="0"/>
              <a:t> </a:t>
            </a:r>
            <a:r>
              <a:rPr lang="en-US" sz="1400" dirty="0" err="1" smtClean="0"/>
              <a:t>градива</a:t>
            </a:r>
            <a:r>
              <a:rPr lang="en-US" sz="1400" dirty="0" smtClean="0"/>
              <a:t> </a:t>
            </a:r>
            <a:r>
              <a:rPr lang="en-US" sz="1400" dirty="0" err="1" smtClean="0"/>
              <a:t>пожељно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користити</a:t>
            </a:r>
            <a:r>
              <a:rPr lang="en-US" sz="1400" dirty="0" smtClean="0"/>
              <a:t> </a:t>
            </a:r>
            <a:r>
              <a:rPr lang="en-US" sz="1400" dirty="0" err="1" smtClean="0"/>
              <a:t>гугл</a:t>
            </a:r>
            <a:r>
              <a:rPr lang="en-US" sz="1400" dirty="0" smtClean="0"/>
              <a:t> </a:t>
            </a:r>
            <a:r>
              <a:rPr lang="en-US" sz="1400" dirty="0" err="1" smtClean="0"/>
              <a:t>упитнике</a:t>
            </a:r>
            <a:r>
              <a:rPr lang="en-US" sz="1400" dirty="0" smtClean="0"/>
              <a:t>/</a:t>
            </a:r>
            <a:r>
              <a:rPr lang="en-US" sz="1400" dirty="0" err="1" smtClean="0"/>
              <a:t>квизове</a:t>
            </a:r>
            <a:r>
              <a:rPr lang="en-US" sz="1400" dirty="0" smtClean="0"/>
              <a:t> и </a:t>
            </a:r>
            <a:r>
              <a:rPr lang="en-US" sz="1400" dirty="0" err="1" smtClean="0"/>
              <a:t>сл</a:t>
            </a:r>
            <a:r>
              <a:rPr lang="sr-Cyrl-RS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 err="1" smtClean="0"/>
              <a:t>пошто</a:t>
            </a:r>
            <a:r>
              <a:rPr lang="en-US" sz="1400" dirty="0" smtClean="0"/>
              <a:t> </a:t>
            </a:r>
            <a:r>
              <a:rPr lang="en-US" sz="1400" dirty="0" err="1" smtClean="0"/>
              <a:t>не</a:t>
            </a:r>
            <a:r>
              <a:rPr lang="en-US" sz="1400" dirty="0" smtClean="0"/>
              <a:t> </a:t>
            </a:r>
            <a:r>
              <a:rPr lang="en-US" sz="1400" dirty="0" err="1" smtClean="0"/>
              <a:t>захтевају</a:t>
            </a:r>
            <a:r>
              <a:rPr lang="en-US" sz="1400" dirty="0" smtClean="0"/>
              <a:t> </a:t>
            </a:r>
            <a:r>
              <a:rPr lang="en-US" sz="1400" dirty="0" err="1" smtClean="0"/>
              <a:t>пуно</a:t>
            </a:r>
            <a:r>
              <a:rPr lang="en-US" sz="1400" dirty="0" smtClean="0"/>
              <a:t> </a:t>
            </a:r>
            <a:r>
              <a:rPr lang="en-US" sz="1400" dirty="0" err="1" smtClean="0"/>
              <a:t>времена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попуњавање</a:t>
            </a:r>
            <a:r>
              <a:rPr lang="en-US" sz="1400" dirty="0" smtClean="0"/>
              <a:t> и </a:t>
            </a:r>
            <a:r>
              <a:rPr lang="en-US" sz="1400" dirty="0" err="1" smtClean="0"/>
              <a:t>слање</a:t>
            </a:r>
            <a:r>
              <a:rPr lang="en-US" sz="1400" dirty="0" smtClean="0"/>
              <a:t>, </a:t>
            </a:r>
            <a:r>
              <a:rPr lang="en-US" sz="1400" dirty="0" err="1" smtClean="0"/>
              <a:t>деца</a:t>
            </a:r>
            <a:r>
              <a:rPr lang="en-US" sz="1400" dirty="0" smtClean="0"/>
              <a:t> </a:t>
            </a:r>
            <a:r>
              <a:rPr lang="en-US" sz="1400" dirty="0" err="1" smtClean="0"/>
              <a:t>одмах</a:t>
            </a:r>
            <a:r>
              <a:rPr lang="en-US" sz="1400" dirty="0" smtClean="0"/>
              <a:t> </a:t>
            </a:r>
            <a:r>
              <a:rPr lang="en-US" sz="1400" dirty="0" err="1" smtClean="0"/>
              <a:t>добију</a:t>
            </a:r>
            <a:r>
              <a:rPr lang="en-US" sz="1400" dirty="0" smtClean="0"/>
              <a:t> </a:t>
            </a:r>
            <a:r>
              <a:rPr lang="en-US" sz="1400" dirty="0" err="1" smtClean="0"/>
              <a:t>повратну</a:t>
            </a:r>
            <a:r>
              <a:rPr lang="en-US" sz="1400" dirty="0" smtClean="0"/>
              <a:t> </a:t>
            </a:r>
            <a:r>
              <a:rPr lang="en-US" sz="1400" dirty="0" err="1" smtClean="0"/>
              <a:t>информацију</a:t>
            </a:r>
            <a:r>
              <a:rPr lang="en-US" sz="1400" dirty="0" smtClean="0"/>
              <a:t> </a:t>
            </a:r>
            <a:r>
              <a:rPr lang="en-US" sz="1400" dirty="0" err="1" smtClean="0"/>
              <a:t>како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урадила</a:t>
            </a:r>
            <a:r>
              <a:rPr lang="en-US" sz="1400" dirty="0" smtClean="0"/>
              <a:t> а </a:t>
            </a:r>
            <a:r>
              <a:rPr lang="en-US" sz="1400" dirty="0" err="1" smtClean="0"/>
              <a:t>наставницима</a:t>
            </a:r>
            <a:r>
              <a:rPr lang="en-US" sz="1400" dirty="0" smtClean="0"/>
              <a:t> </a:t>
            </a:r>
            <a:r>
              <a:rPr lang="en-US" sz="1400" dirty="0" err="1" smtClean="0"/>
              <a:t>скраћује</a:t>
            </a:r>
            <a:r>
              <a:rPr lang="en-US" sz="1400" dirty="0" smtClean="0"/>
              <a:t> </a:t>
            </a:r>
            <a:r>
              <a:rPr lang="sr-Cyrl-RS" sz="1400" dirty="0" smtClean="0"/>
              <a:t>потребно </a:t>
            </a:r>
            <a:r>
              <a:rPr lang="en-US" sz="1400" dirty="0" err="1" smtClean="0"/>
              <a:t>време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прегледање</a:t>
            </a:r>
            <a:r>
              <a:rPr lang="en-US" sz="1400" dirty="0" smtClean="0"/>
              <a:t> </a:t>
            </a:r>
            <a:r>
              <a:rPr lang="sr-Cyrl-RS" sz="1400" dirty="0" smtClean="0"/>
              <a:t>урађеног.</a:t>
            </a:r>
          </a:p>
          <a:p>
            <a:r>
              <a:rPr lang="sr-Cyrl-RS" sz="1400" dirty="0" smtClean="0"/>
              <a:t>Прецизирати рокове за израду и слање домаћих задатака, а деци/породицама који теже испуњавају исте обавезе због </a:t>
            </a:r>
            <a:r>
              <a:rPr lang="en-US" sz="1400" dirty="0" err="1" smtClean="0"/>
              <a:t>тех</a:t>
            </a:r>
            <a:r>
              <a:rPr lang="en-US" sz="1400" dirty="0" smtClean="0"/>
              <a:t>.</a:t>
            </a:r>
            <a:r>
              <a:rPr lang="sr-Cyrl-RS" sz="1400" dirty="0" smtClean="0"/>
              <a:t>потешкоћа</a:t>
            </a:r>
            <a:r>
              <a:rPr lang="en-US" sz="1400" dirty="0" smtClean="0"/>
              <a:t>, </a:t>
            </a:r>
            <a:r>
              <a:rPr lang="sr-Cyrl-RS" sz="1400" dirty="0" smtClean="0"/>
              <a:t>већег броја деце у</a:t>
            </a:r>
            <a:r>
              <a:rPr lang="en-US" sz="1400" dirty="0" smtClean="0"/>
              <a:t> </a:t>
            </a:r>
            <a:r>
              <a:rPr lang="en-US" sz="1400" dirty="0" err="1" smtClean="0"/>
              <a:t>породици</a:t>
            </a:r>
            <a:r>
              <a:rPr lang="sr-Cyrl-RS" sz="1400" dirty="0" smtClean="0"/>
              <a:t>, додатног похађања </a:t>
            </a:r>
            <a:r>
              <a:rPr lang="sr-Cyrl-RS" sz="1400" dirty="0" smtClean="0"/>
              <a:t>и </a:t>
            </a:r>
            <a:r>
              <a:rPr lang="sr-Cyrl-RS" sz="1400" dirty="0" smtClean="0"/>
              <a:t>музичке школе и </a:t>
            </a:r>
            <a:r>
              <a:rPr lang="sr-Cyrl-RS" sz="1400" dirty="0" smtClean="0"/>
              <a:t>сл. </a:t>
            </a:r>
            <a:r>
              <a:rPr lang="sr-Cyrl-RS" sz="1400" dirty="0" smtClean="0"/>
              <a:t>продужити рок за достављање истих.</a:t>
            </a:r>
          </a:p>
          <a:p>
            <a:r>
              <a:rPr lang="en-US" sz="1400" dirty="0" err="1" smtClean="0"/>
              <a:t>Организовати</a:t>
            </a:r>
            <a:r>
              <a:rPr lang="en-US" sz="1400" dirty="0" smtClean="0"/>
              <a:t>, у </a:t>
            </a:r>
            <a:r>
              <a:rPr lang="en-US" sz="1400" dirty="0" err="1" smtClean="0"/>
              <a:t>складу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могућностима</a:t>
            </a:r>
            <a:r>
              <a:rPr lang="en-US" sz="1400" dirty="0" smtClean="0"/>
              <a:t>, </a:t>
            </a:r>
            <a:r>
              <a:rPr lang="en-US" sz="1400" dirty="0" err="1" smtClean="0"/>
              <a:t>макар</a:t>
            </a:r>
            <a:r>
              <a:rPr lang="en-US" sz="1400" dirty="0" smtClean="0"/>
              <a:t> </a:t>
            </a:r>
            <a:r>
              <a:rPr lang="en-US" sz="1400" dirty="0" err="1" smtClean="0"/>
              <a:t>повремено</a:t>
            </a:r>
            <a:r>
              <a:rPr lang="en-US" sz="1400" dirty="0" smtClean="0"/>
              <a:t> </a:t>
            </a:r>
            <a:r>
              <a:rPr lang="en-US" sz="1400" dirty="0" err="1" smtClean="0"/>
              <a:t>директнији</a:t>
            </a:r>
            <a:r>
              <a:rPr lang="en-US" sz="1400" dirty="0" smtClean="0"/>
              <a:t> </a:t>
            </a:r>
            <a:r>
              <a:rPr lang="en-US" sz="1400" dirty="0" err="1" smtClean="0"/>
              <a:t>контакт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ученицима</a:t>
            </a:r>
            <a:r>
              <a:rPr lang="en-US" sz="1400" dirty="0" smtClean="0"/>
              <a:t> </a:t>
            </a:r>
            <a:r>
              <a:rPr lang="en-US" sz="1400" dirty="0" err="1" smtClean="0"/>
              <a:t>кроз</a:t>
            </a:r>
            <a:r>
              <a:rPr lang="en-US" sz="1400" dirty="0" smtClean="0"/>
              <a:t> </a:t>
            </a:r>
            <a:r>
              <a:rPr lang="en-US" sz="1400" dirty="0" err="1" smtClean="0"/>
              <a:t>групне</a:t>
            </a:r>
            <a:r>
              <a:rPr lang="en-US" sz="1400" dirty="0" smtClean="0"/>
              <a:t> </a:t>
            </a:r>
            <a:r>
              <a:rPr lang="en-US" sz="1400" dirty="0" err="1" smtClean="0"/>
              <a:t>аудио</a:t>
            </a:r>
            <a:r>
              <a:rPr lang="en-US" sz="1400" dirty="0" smtClean="0"/>
              <a:t>/</a:t>
            </a:r>
            <a:r>
              <a:rPr lang="en-US" sz="1400" dirty="0" err="1" smtClean="0"/>
              <a:t>видео</a:t>
            </a:r>
            <a:r>
              <a:rPr lang="en-US" sz="1400" dirty="0" smtClean="0"/>
              <a:t> </a:t>
            </a:r>
            <a:r>
              <a:rPr lang="en-US" sz="1400" dirty="0" err="1" smtClean="0"/>
              <a:t>позиве</a:t>
            </a:r>
            <a:r>
              <a:rPr lang="en-US" sz="1400" dirty="0" smtClean="0"/>
              <a:t> (</a:t>
            </a:r>
            <a:r>
              <a:rPr lang="en-US" sz="1400" dirty="0" err="1" smtClean="0"/>
              <a:t>преко</a:t>
            </a:r>
            <a:r>
              <a:rPr lang="en-US" sz="1400" dirty="0" smtClean="0"/>
              <a:t> </a:t>
            </a:r>
            <a:r>
              <a:rPr lang="en-US" sz="1400" dirty="0" err="1" smtClean="0"/>
              <a:t>Скајпа</a:t>
            </a:r>
            <a:r>
              <a:rPr lang="en-US" sz="1400" dirty="0" smtClean="0"/>
              <a:t>, </a:t>
            </a:r>
            <a:r>
              <a:rPr lang="en-US" sz="1400" dirty="0" err="1" smtClean="0"/>
              <a:t>Зума</a:t>
            </a:r>
            <a:r>
              <a:rPr lang="en-US" sz="1400" dirty="0" smtClean="0"/>
              <a:t> и </a:t>
            </a:r>
            <a:r>
              <a:rPr lang="en-US" sz="1400" dirty="0" err="1" smtClean="0"/>
              <a:t>сл</a:t>
            </a:r>
            <a:r>
              <a:rPr lang="en-US" sz="1400" dirty="0" smtClean="0"/>
              <a:t>.) </a:t>
            </a:r>
            <a:r>
              <a:rPr lang="en-US" sz="1400" dirty="0" err="1" smtClean="0"/>
              <a:t>како</a:t>
            </a:r>
            <a:r>
              <a:rPr lang="en-US" sz="1400" dirty="0" smtClean="0"/>
              <a:t> </a:t>
            </a:r>
            <a:r>
              <a:rPr lang="en-US" sz="1400" dirty="0" err="1" smtClean="0"/>
              <a:t>би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омогућило</a:t>
            </a:r>
            <a:r>
              <a:rPr lang="en-US" sz="1400" dirty="0" smtClean="0"/>
              <a:t> </a:t>
            </a:r>
            <a:r>
              <a:rPr lang="sr-Cyrl-RS" sz="1400" dirty="0" smtClean="0"/>
              <a:t>лакше </a:t>
            </a:r>
            <a:r>
              <a:rPr lang="en-US" sz="1400" dirty="0" err="1" smtClean="0"/>
              <a:t>давање</a:t>
            </a:r>
            <a:r>
              <a:rPr lang="en-US" sz="1400" dirty="0" smtClean="0"/>
              <a:t> </a:t>
            </a:r>
            <a:r>
              <a:rPr lang="en-US" sz="1400" dirty="0" err="1" smtClean="0"/>
              <a:t>појашњења</a:t>
            </a:r>
            <a:r>
              <a:rPr lang="en-US" sz="1400" dirty="0" smtClean="0"/>
              <a:t> у </a:t>
            </a:r>
            <a:r>
              <a:rPr lang="en-US" sz="1400" dirty="0" err="1" smtClean="0"/>
              <a:t>вези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градивом</a:t>
            </a:r>
            <a:r>
              <a:rPr lang="en-US" sz="1400" dirty="0" smtClean="0"/>
              <a:t> и </a:t>
            </a:r>
            <a:r>
              <a:rPr lang="en-US" sz="1400" dirty="0" err="1" smtClean="0"/>
              <a:t>интеракција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/</a:t>
            </a:r>
            <a:r>
              <a:rPr lang="en-US" sz="1400" dirty="0" err="1" smtClean="0"/>
              <a:t>између</a:t>
            </a:r>
            <a:r>
              <a:rPr lang="en-US" sz="1400" dirty="0" smtClean="0"/>
              <a:t> </a:t>
            </a:r>
            <a:r>
              <a:rPr lang="en-US" sz="1400" dirty="0" err="1" smtClean="0"/>
              <a:t>ученика</a:t>
            </a:r>
            <a:r>
              <a:rPr lang="en-US" sz="1400" dirty="0" smtClean="0"/>
              <a:t> </a:t>
            </a:r>
            <a:r>
              <a:rPr lang="en-US" sz="1400" dirty="0" err="1" smtClean="0"/>
              <a:t>кој</a:t>
            </a:r>
            <a:r>
              <a:rPr lang="sr-Cyrl-RS" sz="1400" dirty="0" smtClean="0"/>
              <a:t>а</a:t>
            </a:r>
            <a:r>
              <a:rPr lang="en-US" sz="1400" dirty="0" smtClean="0"/>
              <a:t> </a:t>
            </a:r>
            <a:r>
              <a:rPr lang="en-US" sz="1400" dirty="0" err="1" smtClean="0"/>
              <a:t>сада</a:t>
            </a:r>
            <a:r>
              <a:rPr lang="en-US" sz="1400" dirty="0" smtClean="0"/>
              <a:t> </a:t>
            </a:r>
            <a:r>
              <a:rPr lang="en-US" sz="1400" dirty="0" err="1" smtClean="0"/>
              <a:t>већини</a:t>
            </a:r>
            <a:r>
              <a:rPr lang="en-US" sz="1400" dirty="0" smtClean="0"/>
              <a:t> </a:t>
            </a:r>
            <a:r>
              <a:rPr lang="en-US" sz="1400" dirty="0" err="1" smtClean="0"/>
              <a:t>недостаје</a:t>
            </a:r>
            <a:r>
              <a:rPr lang="en-US" sz="1400" dirty="0" smtClean="0"/>
              <a:t>. </a:t>
            </a:r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33165"/>
            <a:ext cx="8520600" cy="541538"/>
          </a:xfrm>
        </p:spPr>
        <p:txBody>
          <a:bodyPr/>
          <a:lstStyle/>
          <a:p>
            <a:pPr algn="ctr"/>
            <a:r>
              <a:rPr lang="sr-Cyrl-RS" sz="2000" dirty="0" smtClean="0"/>
              <a:t>Предлог мера за превазилажење проблема везаних </a:t>
            </a:r>
            <a:r>
              <a:rPr lang="sr-Cyrl-RS" sz="2000" dirty="0" smtClean="0"/>
              <a:t>за мотивацију за учење и страховања деце и родитеља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49911"/>
            <a:ext cx="8520600" cy="4012706"/>
          </a:xfrm>
        </p:spPr>
        <p:txBody>
          <a:bodyPr/>
          <a:lstStyle/>
          <a:p>
            <a:pPr lvl="0"/>
            <a:r>
              <a:rPr lang="en-US" sz="1400" dirty="0" err="1" smtClean="0"/>
              <a:t>Потрудит</a:t>
            </a:r>
            <a:r>
              <a:rPr lang="sr-Cyrl-RS" sz="1400" dirty="0" smtClean="0"/>
              <a:t>и се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sr-Cyrl-RS" sz="1400" dirty="0" smtClean="0"/>
              <a:t> се </a:t>
            </a:r>
            <a:r>
              <a:rPr lang="en-US" sz="1400" dirty="0" err="1" smtClean="0"/>
              <a:t>деци</a:t>
            </a:r>
            <a:r>
              <a:rPr lang="en-US" sz="1400" dirty="0" smtClean="0"/>
              <a:t> </a:t>
            </a:r>
            <a:r>
              <a:rPr lang="en-US" sz="1400" dirty="0" err="1" smtClean="0"/>
              <a:t>обезбед</a:t>
            </a:r>
            <a:r>
              <a:rPr lang="sr-Cyrl-RS" sz="1400" dirty="0" smtClean="0"/>
              <a:t>е</a:t>
            </a:r>
            <a:r>
              <a:rPr lang="en-US" sz="1400" dirty="0" smtClean="0"/>
              <a:t> </a:t>
            </a:r>
            <a:r>
              <a:rPr lang="en-US" sz="1400" dirty="0" err="1" smtClean="0"/>
              <a:t>макар</a:t>
            </a:r>
            <a:r>
              <a:rPr lang="en-US" sz="1400" dirty="0" smtClean="0"/>
              <a:t> </a:t>
            </a:r>
            <a:r>
              <a:rPr lang="en-US" sz="1400" dirty="0" err="1" smtClean="0"/>
              <a:t>минималне</a:t>
            </a:r>
            <a:r>
              <a:rPr lang="en-US" sz="1400" dirty="0" smtClean="0"/>
              <a:t> </a:t>
            </a:r>
            <a:r>
              <a:rPr lang="sr-Cyrl-RS" sz="1400" dirty="0" smtClean="0"/>
              <a:t>али редовне </a:t>
            </a:r>
            <a:r>
              <a:rPr lang="en-US" sz="1400" dirty="0" err="1" smtClean="0"/>
              <a:t>повратне</a:t>
            </a:r>
            <a:r>
              <a:rPr lang="en-US" sz="1400" dirty="0" smtClean="0"/>
              <a:t> </a:t>
            </a:r>
            <a:r>
              <a:rPr lang="en-US" sz="1400" dirty="0" err="1" smtClean="0"/>
              <a:t>информације</a:t>
            </a:r>
            <a:r>
              <a:rPr lang="en-US" sz="1400" dirty="0" smtClean="0"/>
              <a:t> о </a:t>
            </a:r>
            <a:r>
              <a:rPr lang="en-US" sz="1400" dirty="0" err="1" smtClean="0"/>
              <a:t>њиховом</a:t>
            </a:r>
            <a:r>
              <a:rPr lang="en-US" sz="1400" dirty="0" smtClean="0"/>
              <a:t> </a:t>
            </a:r>
            <a:r>
              <a:rPr lang="en-US" sz="1400" dirty="0" err="1" smtClean="0"/>
              <a:t>раду</a:t>
            </a:r>
            <a:r>
              <a:rPr lang="en-US" sz="1400" dirty="0" smtClean="0"/>
              <a:t> и </a:t>
            </a:r>
            <a:r>
              <a:rPr lang="sr-Cyrl-RS" sz="1400" dirty="0" smtClean="0"/>
              <a:t>похвале за урађено</a:t>
            </a:r>
            <a:r>
              <a:rPr lang="sr-Cyrl-RS" sz="1400" dirty="0" smtClean="0"/>
              <a:t> </a:t>
            </a:r>
            <a:r>
              <a:rPr lang="sr-Cyrl-RS" sz="1400" dirty="0" smtClean="0"/>
              <a:t>(</a:t>
            </a:r>
            <a:r>
              <a:rPr lang="en-US" sz="1400" dirty="0" err="1" smtClean="0"/>
              <a:t>истакн</a:t>
            </a:r>
            <a:r>
              <a:rPr lang="sr-Cyrl-RS" sz="1400" dirty="0" smtClean="0"/>
              <a:t>и</a:t>
            </a:r>
            <a:r>
              <a:rPr lang="en-US" sz="1400" dirty="0" err="1" smtClean="0"/>
              <a:t>те</a:t>
            </a:r>
            <a:r>
              <a:rPr lang="en-US" sz="1400" dirty="0" smtClean="0"/>
              <a:t> </a:t>
            </a:r>
            <a:r>
              <a:rPr lang="en-US" sz="1400" dirty="0" err="1" smtClean="0"/>
              <a:t>увек</a:t>
            </a:r>
            <a:r>
              <a:rPr lang="en-US" sz="1400" dirty="0" smtClean="0"/>
              <a:t> </a:t>
            </a:r>
            <a:r>
              <a:rPr lang="en-US" sz="1400" dirty="0" err="1" smtClean="0"/>
              <a:t>прво</a:t>
            </a:r>
            <a:r>
              <a:rPr lang="en-US" sz="1400" dirty="0" smtClean="0"/>
              <a:t> </a:t>
            </a:r>
            <a:r>
              <a:rPr lang="en-US" sz="1400" dirty="0" err="1" smtClean="0"/>
              <a:t>оно</a:t>
            </a:r>
            <a:r>
              <a:rPr lang="en-US" sz="1400" dirty="0" smtClean="0"/>
              <a:t> </a:t>
            </a:r>
            <a:r>
              <a:rPr lang="en-US" sz="1400" dirty="0" err="1" smtClean="0"/>
              <a:t>што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добро</a:t>
            </a:r>
            <a:r>
              <a:rPr lang="en-US" sz="1400" dirty="0" smtClean="0"/>
              <a:t> </a:t>
            </a:r>
            <a:r>
              <a:rPr lang="en-US" sz="1400" dirty="0" err="1" smtClean="0"/>
              <a:t>урађено</a:t>
            </a:r>
            <a:r>
              <a:rPr lang="sr-Cyrl-RS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smtClean="0"/>
              <a:t>а </a:t>
            </a:r>
            <a:r>
              <a:rPr lang="en-US" sz="1400" dirty="0" err="1" smtClean="0"/>
              <a:t>тек</a:t>
            </a:r>
            <a:r>
              <a:rPr lang="en-US" sz="1400" dirty="0" smtClean="0"/>
              <a:t> </a:t>
            </a:r>
            <a:r>
              <a:rPr lang="en-US" sz="1400" dirty="0" err="1" smtClean="0"/>
              <a:t>онда</a:t>
            </a:r>
            <a:r>
              <a:rPr lang="en-US" sz="1400" dirty="0" smtClean="0"/>
              <a:t> </a:t>
            </a:r>
            <a:r>
              <a:rPr lang="en-US" sz="1400" dirty="0" err="1" smtClean="0"/>
              <a:t>оно</a:t>
            </a:r>
            <a:r>
              <a:rPr lang="en-US" sz="1400" dirty="0" smtClean="0"/>
              <a:t> </a:t>
            </a:r>
            <a:r>
              <a:rPr lang="en-US" sz="1400" dirty="0" err="1" smtClean="0"/>
              <a:t>што</a:t>
            </a:r>
            <a:r>
              <a:rPr lang="en-US" sz="1400" dirty="0" smtClean="0"/>
              <a:t> </a:t>
            </a:r>
            <a:r>
              <a:rPr lang="en-US" sz="1400" dirty="0" err="1" smtClean="0"/>
              <a:t>није</a:t>
            </a:r>
            <a:r>
              <a:rPr lang="en-US" sz="1400" dirty="0" smtClean="0"/>
              <a:t> </a:t>
            </a:r>
            <a:r>
              <a:rPr lang="en-US" sz="1400" dirty="0" err="1" smtClean="0"/>
              <a:t>било</a:t>
            </a:r>
            <a:r>
              <a:rPr lang="en-US" sz="1400" dirty="0" smtClean="0"/>
              <a:t> </a:t>
            </a:r>
            <a:r>
              <a:rPr lang="en-US" sz="1400" dirty="0" err="1" smtClean="0"/>
              <a:t>добро</a:t>
            </a:r>
            <a:r>
              <a:rPr lang="en-US" sz="1400" dirty="0" smtClean="0"/>
              <a:t> и </a:t>
            </a:r>
            <a:r>
              <a:rPr lang="en-US" sz="1400" dirty="0" err="1" smtClean="0"/>
              <a:t>како</a:t>
            </a:r>
            <a:r>
              <a:rPr lang="en-US" sz="1400" dirty="0" smtClean="0"/>
              <a:t> </a:t>
            </a:r>
            <a:r>
              <a:rPr lang="en-US" sz="1400" dirty="0" err="1" smtClean="0"/>
              <a:t>то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исправе</a:t>
            </a:r>
            <a:r>
              <a:rPr lang="sr-Cyrl-RS" sz="1400" dirty="0" smtClean="0"/>
              <a:t>).</a:t>
            </a:r>
          </a:p>
          <a:p>
            <a:pPr lvl="0"/>
            <a:r>
              <a:rPr lang="ru-RU" sz="1400" dirty="0" smtClean="0"/>
              <a:t>Пожељно је, по могућности, послати макар </a:t>
            </a:r>
            <a:r>
              <a:rPr lang="ru-RU" sz="1400" dirty="0" smtClean="0"/>
              <a:t>повремено родитељима поруке о томе како деца савладавају градиво, са акцентом на оном што је добро и </a:t>
            </a:r>
            <a:r>
              <a:rPr lang="ru-RU" sz="1400" dirty="0" smtClean="0"/>
              <a:t>захваљивању родитељима </a:t>
            </a:r>
            <a:r>
              <a:rPr lang="ru-RU" sz="1400" dirty="0" smtClean="0"/>
              <a:t>на помоћи. </a:t>
            </a:r>
            <a:r>
              <a:rPr lang="ru-RU" sz="1400" dirty="0" smtClean="0"/>
              <a:t>То </a:t>
            </a:r>
            <a:r>
              <a:rPr lang="ru-RU" sz="1400" dirty="0" smtClean="0"/>
              <a:t>ће мало умањити анксиозност родитеља и страх да деца нису савладала градиво на задовољавајућем </a:t>
            </a:r>
            <a:r>
              <a:rPr lang="ru-RU" sz="1400" dirty="0" smtClean="0"/>
              <a:t>нивоу.</a:t>
            </a:r>
          </a:p>
          <a:p>
            <a:r>
              <a:rPr lang="sr-Cyrl-RS" sz="1400" dirty="0" smtClean="0"/>
              <a:t>Обавестити </a:t>
            </a:r>
            <a:r>
              <a:rPr lang="sr-Cyrl-RS" sz="1400" dirty="0" smtClean="0"/>
              <a:t>д</a:t>
            </a:r>
            <a:r>
              <a:rPr lang="en-US" sz="1400" dirty="0" err="1" smtClean="0"/>
              <a:t>ецу</a:t>
            </a:r>
            <a:r>
              <a:rPr lang="en-US" sz="1400" dirty="0" smtClean="0"/>
              <a:t> </a:t>
            </a:r>
            <a:r>
              <a:rPr lang="en-US" sz="1400" dirty="0" smtClean="0"/>
              <a:t>и </a:t>
            </a:r>
            <a:r>
              <a:rPr lang="en-US" sz="1400" dirty="0" err="1" smtClean="0"/>
              <a:t>родитеље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током</a:t>
            </a:r>
            <a:r>
              <a:rPr lang="en-US" sz="1400" dirty="0" smtClean="0"/>
              <a:t> </a:t>
            </a:r>
            <a:r>
              <a:rPr lang="en-US" sz="1400" dirty="0" err="1" smtClean="0"/>
              <a:t>трајања</a:t>
            </a:r>
            <a:r>
              <a:rPr lang="en-US" sz="1400" dirty="0" smtClean="0"/>
              <a:t> </a:t>
            </a:r>
            <a:r>
              <a:rPr lang="en-US" sz="1400" dirty="0" err="1" smtClean="0"/>
              <a:t>наставе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даљину</a:t>
            </a:r>
            <a:r>
              <a:rPr lang="en-US" sz="1400" dirty="0" smtClean="0"/>
              <a:t> </a:t>
            </a:r>
            <a:r>
              <a:rPr lang="en-US" sz="1400" dirty="0" err="1" smtClean="0"/>
              <a:t>неће</a:t>
            </a:r>
            <a:r>
              <a:rPr lang="en-US" sz="1400" dirty="0" smtClean="0"/>
              <a:t> </a:t>
            </a:r>
            <a:r>
              <a:rPr lang="en-US" sz="1400" dirty="0" err="1" smtClean="0"/>
              <a:t>бити</a:t>
            </a:r>
            <a:r>
              <a:rPr lang="en-US" sz="1400" dirty="0" smtClean="0"/>
              <a:t> </a:t>
            </a:r>
            <a:r>
              <a:rPr lang="en-US" sz="1400" dirty="0" err="1" smtClean="0"/>
              <a:t>оцењивања</a:t>
            </a:r>
            <a:r>
              <a:rPr lang="en-US" sz="1400" dirty="0" smtClean="0"/>
              <a:t>, </a:t>
            </a:r>
            <a:r>
              <a:rPr lang="en-US" sz="1400" dirty="0" err="1" smtClean="0"/>
              <a:t>већ</a:t>
            </a:r>
            <a:r>
              <a:rPr lang="en-US" sz="1400" dirty="0" smtClean="0"/>
              <a:t> </a:t>
            </a:r>
            <a:r>
              <a:rPr lang="en-US" sz="1400" dirty="0" err="1" smtClean="0"/>
              <a:t>само</a:t>
            </a:r>
            <a:r>
              <a:rPr lang="en-US" sz="1400" dirty="0" smtClean="0"/>
              <a:t> </a:t>
            </a:r>
            <a:r>
              <a:rPr lang="en-US" sz="1400" dirty="0" err="1" smtClean="0"/>
              <a:t>праћења</a:t>
            </a:r>
            <a:r>
              <a:rPr lang="en-US" sz="1400" dirty="0" smtClean="0"/>
              <a:t> </a:t>
            </a:r>
            <a:r>
              <a:rPr lang="en-US" sz="1400" dirty="0" err="1" smtClean="0"/>
              <a:t>њихових</a:t>
            </a:r>
            <a:r>
              <a:rPr lang="en-US" sz="1400" dirty="0" smtClean="0"/>
              <a:t> </a:t>
            </a:r>
            <a:r>
              <a:rPr lang="en-US" sz="1400" dirty="0" err="1" smtClean="0"/>
              <a:t>активности</a:t>
            </a:r>
            <a:r>
              <a:rPr lang="en-US" sz="1400" dirty="0" smtClean="0"/>
              <a:t> </a:t>
            </a:r>
            <a:r>
              <a:rPr lang="en-US" sz="1400" dirty="0" err="1" smtClean="0"/>
              <a:t>те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закључне</a:t>
            </a:r>
            <a:r>
              <a:rPr lang="en-US" sz="1400" dirty="0" smtClean="0"/>
              <a:t> </a:t>
            </a:r>
            <a:r>
              <a:rPr lang="en-US" sz="1400" dirty="0" err="1" smtClean="0"/>
              <a:t>оцене</a:t>
            </a:r>
            <a:r>
              <a:rPr lang="en-US" sz="1400" dirty="0" smtClean="0"/>
              <a:t> </a:t>
            </a:r>
            <a:r>
              <a:rPr lang="en-US" sz="1400" dirty="0" err="1" smtClean="0"/>
              <a:t>не</a:t>
            </a:r>
            <a:r>
              <a:rPr lang="en-US" sz="1400" dirty="0" smtClean="0"/>
              <a:t> </a:t>
            </a:r>
            <a:r>
              <a:rPr lang="en-US" sz="1400" dirty="0" err="1" smtClean="0"/>
              <a:t>треба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их</a:t>
            </a:r>
            <a:r>
              <a:rPr lang="en-US" sz="1400" dirty="0" smtClean="0"/>
              <a:t> </a:t>
            </a:r>
            <a:r>
              <a:rPr lang="en-US" sz="1400" dirty="0" err="1" smtClean="0"/>
              <a:t>брину</a:t>
            </a:r>
            <a:r>
              <a:rPr lang="en-US" sz="1400" dirty="0" smtClean="0"/>
              <a:t> </a:t>
            </a:r>
            <a:r>
              <a:rPr lang="en-US" sz="1400" dirty="0" err="1" smtClean="0"/>
              <a:t>јер</a:t>
            </a:r>
            <a:r>
              <a:rPr lang="en-US" sz="1400" dirty="0" smtClean="0"/>
              <a:t> </a:t>
            </a:r>
            <a:r>
              <a:rPr lang="en-US" sz="1400" dirty="0" err="1" smtClean="0"/>
              <a:t>ће</a:t>
            </a:r>
            <a:r>
              <a:rPr lang="en-US" sz="1400" dirty="0" smtClean="0"/>
              <a:t> </a:t>
            </a:r>
            <a:r>
              <a:rPr lang="en-US" sz="1400" dirty="0" err="1" smtClean="0"/>
              <a:t>критеријуми</a:t>
            </a:r>
            <a:r>
              <a:rPr lang="en-US" sz="1400" dirty="0" smtClean="0"/>
              <a:t> </a:t>
            </a:r>
            <a:r>
              <a:rPr lang="en-US" sz="1400" dirty="0" err="1" smtClean="0"/>
              <a:t>бити</a:t>
            </a:r>
            <a:r>
              <a:rPr lang="en-US" sz="1400" dirty="0" smtClean="0"/>
              <a:t> </a:t>
            </a:r>
            <a:r>
              <a:rPr lang="en-US" sz="1400" dirty="0" err="1" smtClean="0"/>
              <a:t>флексибилнији</a:t>
            </a:r>
            <a:r>
              <a:rPr lang="en-US" sz="1400" dirty="0" smtClean="0"/>
              <a:t> </a:t>
            </a:r>
            <a:r>
              <a:rPr lang="en-US" sz="1400" dirty="0" err="1" smtClean="0"/>
              <a:t>узимајући</a:t>
            </a:r>
            <a:r>
              <a:rPr lang="en-US" sz="1400" dirty="0" smtClean="0"/>
              <a:t> у </a:t>
            </a:r>
            <a:r>
              <a:rPr lang="en-US" sz="1400" dirty="0" err="1" smtClean="0"/>
              <a:t>обзир</a:t>
            </a:r>
            <a:r>
              <a:rPr lang="en-US" sz="1400" dirty="0" smtClean="0"/>
              <a:t> </a:t>
            </a:r>
            <a:r>
              <a:rPr lang="en-US" sz="1400" dirty="0" err="1" smtClean="0"/>
              <a:t>ванредне</a:t>
            </a:r>
            <a:r>
              <a:rPr lang="en-US" sz="1400" dirty="0" smtClean="0"/>
              <a:t> </a:t>
            </a:r>
            <a:r>
              <a:rPr lang="en-US" sz="1400" dirty="0" err="1" smtClean="0"/>
              <a:t>околности</a:t>
            </a:r>
            <a:r>
              <a:rPr lang="sr-Cyrl-RS" sz="1400" dirty="0" smtClean="0"/>
              <a:t>. </a:t>
            </a:r>
            <a:endParaRPr lang="sr-Cyrl-RS" sz="1400" dirty="0" smtClean="0"/>
          </a:p>
          <a:p>
            <a:r>
              <a:rPr lang="ru-RU" sz="1400" dirty="0" smtClean="0"/>
              <a:t>Дати савет родитељима да помогну деци да направе ПЛАН УЧЕЊА са јасно истакнутом сатницом (може да стоји и окачена негде на </a:t>
            </a:r>
            <a:r>
              <a:rPr lang="ru-RU" sz="1400" dirty="0" smtClean="0"/>
              <a:t>зиду) како би се лакше организовала за праћење наставе и доживела учење од куће као своју обавезу. </a:t>
            </a:r>
            <a:endParaRPr lang="en-US" sz="1400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15411"/>
            <a:ext cx="8520600" cy="639192"/>
          </a:xfrm>
        </p:spPr>
        <p:txBody>
          <a:bodyPr/>
          <a:lstStyle/>
          <a:p>
            <a:pPr algn="ctr"/>
            <a:r>
              <a:rPr lang="sr-Cyrl-RS" dirty="0" smtClean="0"/>
              <a:t>Циљеви, услови и узорак истраживања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772356"/>
            <a:ext cx="8520600" cy="4371144"/>
          </a:xfrm>
        </p:spPr>
        <p:txBody>
          <a:bodyPr/>
          <a:lstStyle/>
          <a:p>
            <a:r>
              <a:rPr lang="sr-Cyrl-RS" sz="1400" dirty="0" smtClean="0"/>
              <a:t>Са увођењем учења на даљину</a:t>
            </a:r>
            <a:r>
              <a:rPr lang="sr-Latn-RS" sz="1400" dirty="0" smtClean="0"/>
              <a:t>, </a:t>
            </a:r>
            <a:r>
              <a:rPr lang="sr-Cyrl-RS" sz="1400" dirty="0" smtClean="0"/>
              <a:t>од 17.03.2020.год., када је у нашој земљи проглашено ванредно стање сви запослени у школама, као и ученици и њихови родитељи сусрели су се са новим обликом наставе који нас је ставио пред другачије изазове. </a:t>
            </a:r>
          </a:p>
          <a:p>
            <a:r>
              <a:rPr lang="sr-Cyrl-RS" sz="1400" dirty="0" smtClean="0"/>
              <a:t>Циљ овог истраживања био је испитати искуства и потешкоће свих актера наставе на даљину, испратити оптерећеност ученика истом и донети мере за његово даље </a:t>
            </a:r>
            <a:r>
              <a:rPr lang="sr-Cyrl-RS" sz="1400" dirty="0" smtClean="0"/>
              <a:t>унапређење</a:t>
            </a:r>
            <a:r>
              <a:rPr lang="sr-Cyrl-RS" sz="1400" dirty="0" smtClean="0"/>
              <a:t>.</a:t>
            </a:r>
            <a:endParaRPr lang="sr-Latn-RS" sz="1400" dirty="0" smtClean="0"/>
          </a:p>
          <a:p>
            <a:r>
              <a:rPr lang="sr-Cyrl-RS" sz="1400" dirty="0" smtClean="0"/>
              <a:t>Испитивање је спроведено електронским путем (креирањем и слањем линкова ка гугл упитницима) у периоду од 1.-7.04.2020.год. и обухватало је све актере у онлајн настави: ученике, наставнике и родитеље ученика.</a:t>
            </a:r>
          </a:p>
          <a:p>
            <a:r>
              <a:rPr lang="sr-Cyrl-RS" sz="1400" dirty="0" smtClean="0"/>
              <a:t>Онлајн анкете је за ове сврхе попунило:</a:t>
            </a:r>
          </a:p>
          <a:p>
            <a:pPr>
              <a:buNone/>
            </a:pPr>
            <a:r>
              <a:rPr lang="sr-Cyrl-RS" sz="1400" dirty="0" smtClean="0"/>
              <a:t>       291 ученик ( </a:t>
            </a:r>
            <a:r>
              <a:rPr lang="sr-Latn-RS" sz="1400" dirty="0" smtClean="0"/>
              <a:t>42</a:t>
            </a:r>
            <a:r>
              <a:rPr lang="sr-Cyrl-RS" sz="1400" dirty="0" smtClean="0"/>
              <a:t>% </a:t>
            </a:r>
            <a:r>
              <a:rPr lang="sr-Cyrl-RS" sz="1400" dirty="0" smtClean="0"/>
              <a:t>ученика школе од којих 48% похађа </a:t>
            </a:r>
            <a:r>
              <a:rPr lang="sr-Cyrl-RS" sz="1400" dirty="0" smtClean="0"/>
              <a:t>разедну, </a:t>
            </a:r>
            <a:r>
              <a:rPr lang="sr-Cyrl-RS" sz="1400" dirty="0" smtClean="0"/>
              <a:t>а 52% предметну наставу)</a:t>
            </a:r>
          </a:p>
          <a:p>
            <a:pPr>
              <a:buNone/>
            </a:pPr>
            <a:r>
              <a:rPr lang="sr-Cyrl-RS" sz="1400" dirty="0" smtClean="0"/>
              <a:t>	351 родитељ ( </a:t>
            </a:r>
            <a:r>
              <a:rPr lang="sr-Latn-RS" sz="1400" dirty="0" smtClean="0"/>
              <a:t>51</a:t>
            </a:r>
            <a:r>
              <a:rPr lang="sr-Cyrl-RS" sz="1400" dirty="0" smtClean="0"/>
              <a:t>% </a:t>
            </a:r>
            <a:r>
              <a:rPr lang="sr-Cyrl-RS" sz="1400" dirty="0" smtClean="0"/>
              <a:t>родитеља школе од којих 49% има дете у разредној, 42% у предметној, а 9% и у разредној и у предметној настави)</a:t>
            </a:r>
          </a:p>
          <a:p>
            <a:pPr>
              <a:buNone/>
            </a:pPr>
            <a:r>
              <a:rPr lang="sr-Cyrl-RS" sz="1400" dirty="0" smtClean="0"/>
              <a:t>	28 наставника ( </a:t>
            </a:r>
            <a:r>
              <a:rPr lang="sr-Cyrl-RS" sz="1400" dirty="0" smtClean="0"/>
              <a:t>80% </a:t>
            </a:r>
            <a:r>
              <a:rPr lang="sr-Cyrl-RS" sz="1400" dirty="0" smtClean="0"/>
              <a:t>наставника школе, од којих 43% изводи наставу у разредној, 50% у </a:t>
            </a:r>
            <a:r>
              <a:rPr lang="sr-Cyrl-RS" sz="1400" dirty="0" smtClean="0"/>
              <a:t>предметној, </a:t>
            </a:r>
            <a:r>
              <a:rPr lang="sr-Cyrl-RS" sz="1400" dirty="0" smtClean="0"/>
              <a:t>а 7% и у разредној и у предметној настави).</a:t>
            </a:r>
          </a:p>
          <a:p>
            <a:r>
              <a:rPr lang="sr-Cyrl-RS" sz="1400" dirty="0" smtClean="0"/>
              <a:t>На наредним слајдовима следи приказ најважнијих резултата овог истраживања и план мера за унапређење.</a:t>
            </a:r>
          </a:p>
          <a:p>
            <a:pPr>
              <a:buNone/>
            </a:pPr>
            <a:endParaRPr lang="sr-Cyrl-RS" sz="1600" dirty="0" smtClean="0"/>
          </a:p>
          <a:p>
            <a:endParaRPr lang="sr-Cyrl-RS" sz="1600" dirty="0" smtClean="0"/>
          </a:p>
          <a:p>
            <a:pPr>
              <a:buNone/>
            </a:pPr>
            <a:r>
              <a:rPr lang="sr-Cyrl-R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59798"/>
            <a:ext cx="8520600" cy="857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smtClean="0"/>
              <a:t>1. Највећи број анкетираних ученика (98,3%) и родитеља (98%) сагласан је у томе да су ученици у могућности да редевно прате наставу на даљину</a:t>
            </a:r>
            <a:r>
              <a:rPr lang="sr-Cyrl-RS" sz="1400" dirty="0" smtClean="0"/>
              <a:t>.</a:t>
            </a:r>
            <a:r>
              <a:rPr lang="sr-Latn-RS" sz="1400" dirty="0" smtClean="0"/>
              <a:t> </a:t>
            </a:r>
            <a:r>
              <a:rPr lang="sr-Cyrl-RS" sz="1400" dirty="0" smtClean="0"/>
              <a:t>Из одговора наставника о броју ученика који се до сада нису укључили у наставу на даљину долазимо до податка да је то у просеку 18 ученика, тј. око 2,5% од укупног броја ученика школе.</a:t>
            </a:r>
            <a:endParaRPr sz="14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dirty="0" smtClean="0"/>
              <a:t>ОДГОВОРИ УЧЕНИКА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dirty="0" smtClean="0"/>
              <a:t>ОДГОВОРИ РОДИТЕЉА</a:t>
            </a:r>
            <a:endParaRPr dirty="0"/>
          </a:p>
        </p:txBody>
      </p:sp>
      <p:pic>
        <p:nvPicPr>
          <p:cNvPr id="63" name="Google Shape;63;p14" descr="Графикон одговора у Упитницима. Наслов питања: 2. Да ли си у могућности да редовно пратиш наставу на даљину? . Број одговора: 291 одговор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93" y="1494777"/>
            <a:ext cx="4048216" cy="353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descr="Графикон одговора у Упитницима. Наслов питања: 2. Да ли је Ваше дете у могућности да редовно прати наставу на даљину?  . Број одговора: 351 одговор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149" y="1535837"/>
            <a:ext cx="3834070" cy="343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62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Cyrl-RS" sz="1400" dirty="0" smtClean="0"/>
              <a:t>2. Ученицима, према њиховим најчешћим одговорима (71%), у просеку одлази између 2-4 сата дневно за праћење наставе на даљину и решавање задатака које добију од наставника. Њих11% наводи да је то и мање од 2 сата, док 18% да је и више од 4 сата дневно. Перцепција њихових родитеља, која се може видети у десном графикону, је да њихове обавезе у вези школе трају незнатно дуже. </a:t>
            </a:r>
            <a:endParaRPr sz="1400"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33995"/>
            <a:ext cx="3999900" cy="3334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sr-Cyrl-RS" dirty="0" smtClean="0"/>
              <a:t>ОДГОВОРИ УЧЕНИКА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832400" y="1189608"/>
            <a:ext cx="3999900" cy="3379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sr-Cyrl-RS" dirty="0" smtClean="0"/>
              <a:t>ОДГОВОРИ РОДИТЕЉА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2" name="Google Shape;72;p15" descr="Графикон одговора у Упитницима. Наслов питања: 3. Колико сати дневно проведеш пратећи наставу на даљину и решавајући задатке? . Број одговора: 291 одговор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4" y="1539167"/>
            <a:ext cx="4376691" cy="340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descr="Графикон одговора у Упитницима. Наслов питања: 3. Колико сати дневно Ваше дете проведе пратећи наставу на даљину и решавајући задатке? . Број одговора: 351 одговор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106" y="1503654"/>
            <a:ext cx="4039340" cy="363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142042"/>
            <a:ext cx="8520600" cy="985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smtClean="0"/>
              <a:t>3. Упоређујући одговоре млађих и старијих ученика на исто питање видимо да је, сходно већим обавезама које имају и у редовној предметној настави, време које у учењу проводе старији ученици зато и очекивано веће од оног које проводе млађи ученици. Док је проценат одговора између 3-4 сата дневно приближан један другом (33% наспрам 35%) разлике су, као што се поређењем два графикона може видети, веће за одговоре који укључују мањи, као и већи број сати. </a:t>
            </a:r>
            <a:endParaRPr sz="1400"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358283"/>
            <a:ext cx="3999900" cy="3488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832400" y="1393793"/>
            <a:ext cx="3999900" cy="3175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409" y="1320912"/>
            <a:ext cx="4255424" cy="369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26" y="1329790"/>
            <a:ext cx="4089474" cy="369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124287"/>
            <a:ext cx="8520600" cy="1571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smtClean="0"/>
              <a:t>4. Време које проводе наставници у онлајн настави је, с` друге стране знатно веће. Половина акетираних наставника каже да проведе и више од 3 сата дневно припремајући садржаје за овај облик наставе, а преко 70% њих да </a:t>
            </a:r>
            <a:r>
              <a:rPr lang="sr-Cyrl-RS" sz="1400" dirty="0" smtClean="0"/>
              <a:t>им, некада и значајно </a:t>
            </a:r>
            <a:r>
              <a:rPr lang="sr-Cyrl-RS" sz="1400" dirty="0" smtClean="0"/>
              <a:t>више од 3 сата дневно оде на прегледање домаћих задатака и координацију са ученицима. Између 2-3 сата за припрему садржаја проводи близу 36% наставника, а њих ~21% каже да им толико времена одузме прегледање задатака; док је јако мали број оних (14 и 7%) којима </a:t>
            </a:r>
            <a:r>
              <a:rPr lang="sr-Cyrl-RS" sz="1400" dirty="0" smtClean="0"/>
              <a:t>на исто одлази </a:t>
            </a:r>
            <a:r>
              <a:rPr lang="sr-Cyrl-RS" sz="1400" dirty="0" smtClean="0"/>
              <a:t>још мање </a:t>
            </a:r>
            <a:r>
              <a:rPr lang="sr-Cyrl-RS" sz="1400" dirty="0" smtClean="0"/>
              <a:t>времена.</a:t>
            </a:r>
            <a:endParaRPr sz="14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677880"/>
            <a:ext cx="3999900" cy="3151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832400" y="1669002"/>
            <a:ext cx="3999900" cy="3080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0" name="Google Shape;90;p17" descr="Графикон одговора у Упитницима. Наслов питања: 4. Колико сати дневно проведете припремајући садржаје за онлајн наставу?. Број одговора: 28 одговора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97" y="1677880"/>
            <a:ext cx="4267211" cy="333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descr="Графикон одговора у Упитницима. Наслов питања: 5. Колико сати дневно проведете прегледајући задатке и координирајући са ученицима?. Број одговора: 28 одговора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573" y="1574677"/>
            <a:ext cx="4074851" cy="3417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142043"/>
            <a:ext cx="8520600" cy="1020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smtClean="0"/>
              <a:t>5. </a:t>
            </a:r>
            <a:r>
              <a:rPr lang="sr-Cyrl-RS" sz="1400" dirty="0" smtClean="0"/>
              <a:t>Анализом одговора на питање да ли ученици самостално прате наставу на даљину долазимо до података да њих, према сопственом опажању, 83,5% прати наставу самостално док 16,5% за исто ипак треба помоћ других. Број ученика којима за праћење онлајн наставе треба помоћ је, према одговорима родитеља готово дупло већи (31,3%), а он још више расте што су ученици млађег узраста.</a:t>
            </a:r>
            <a:endParaRPr sz="1400"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411550"/>
            <a:ext cx="3999900" cy="3426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        </a:t>
            </a:r>
            <a:r>
              <a:rPr lang="sr-Cyrl-RS" dirty="0" smtClean="0"/>
              <a:t>ОДГОВОРИ </a:t>
            </a:r>
            <a:r>
              <a:rPr lang="sr-Cyrl-RS" dirty="0" smtClean="0"/>
              <a:t>УЧЕНИКА</a:t>
            </a: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832400" y="1376039"/>
            <a:ext cx="3999900" cy="3488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sr-Cyrl-RS" dirty="0" smtClean="0"/>
              <a:t>ОДГОВОРИ </a:t>
            </a:r>
            <a:r>
              <a:rPr lang="sr-Cyrl-RS" dirty="0" smtClean="0"/>
              <a:t>РОДИТЕЉА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9" name="Google Shape;99;p18" descr="Графикон одговора у Упитницима. Наслов питања: 4. Да ли наставу на даљину пратиш самостално? . Број одговора: 291 одговор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48" y="1766656"/>
            <a:ext cx="3764132" cy="311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descr="Графикон одговора у Упитницима. Наслов питања: 4. Да ли Ваше дете наставу на даљину прати самостално? . Број одговора: 351 одговор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824" y="1686756"/>
            <a:ext cx="3559947" cy="3107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142044"/>
            <a:ext cx="8520600" cy="1207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smtClean="0"/>
              <a:t>6. Када је у питању врста помоћи коју родитељи пружају својој деци највећи број њих изјаснио се да је то помоћ при коришћењу ИКТ-а (50,7%), затим при изради домаћих задатака (19,4%), као и да организују њихово време за учење (18,5%). Само 11,4% родитеља наводи да не постоји потреба за пружањем помоћи/подршке њиховој деци током трајања онлајн наставе. Овај проценат нешто је већи када су у питању ученици од 5.-8. разреда, док код ученика од 1.-4. разреда још израженија потреба за оваквим врстама помоћи/подршке.</a:t>
            </a:r>
            <a:endParaRPr sz="14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580225"/>
            <a:ext cx="8520600" cy="2988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7" name="Google Shape;107;p19" descr="Графикон одговора у Упитницима. Наслов питања: 6. Какву врсту помоћи/подршке најчешће пружате Вашем детету током одржавања наставе на даљину?. Број одговора: 351 одговор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1535837"/>
            <a:ext cx="8252875" cy="3293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124286"/>
            <a:ext cx="8520600" cy="10653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smtClean="0"/>
              <a:t>7. Сагледавајући оптерећење ученика и кроз број домаћих задатака долазимо до тога да највећи број њих (68,6% ученика разредне и 66% из предметне наставе) добија између 3-4 домаћа задатка дневно. Близу 20% старијих ученика, наводи да добија 5 или више дом.задатака, а њих 14,3% да је то 1-2 дом.задатка дневно. Код код млађих ситуација је обрнута</a:t>
            </a:r>
            <a:r>
              <a:rPr lang="sr-Cyrl-RS" sz="1400" dirty="0" smtClean="0"/>
              <a:t>: 5,1% се изјаснило да има 5 или више дом.задатака а 26,3% да добија 1-2 дом.задатка дневно.</a:t>
            </a:r>
            <a:r>
              <a:rPr lang="sr-Cyrl-RS" sz="1400" dirty="0" smtClean="0"/>
              <a:t> </a:t>
            </a:r>
            <a:endParaRPr sz="1400" dirty="0"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411550"/>
            <a:ext cx="3999900" cy="3157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4832400" y="1393793"/>
            <a:ext cx="3999900" cy="3175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519" y="1411550"/>
            <a:ext cx="4446549" cy="346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00" y="1420427"/>
            <a:ext cx="3999901" cy="353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461</TotalTime>
  <Words>2046</Words>
  <Application>Microsoft Office PowerPoint</Application>
  <PresentationFormat>On-screen Show (16:9)</PresentationFormat>
  <Paragraphs>91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 Light</vt:lpstr>
      <vt:lpstr>Резултати истраживања о учењу на даљину и план мера за унапређење</vt:lpstr>
      <vt:lpstr>Циљеви, услови и узорак истраживања</vt:lpstr>
      <vt:lpstr>1. Највећи број анкетираних ученика (98,3%) и родитеља (98%) сагласан је у томе да су ученици у могућности да редевно прате наставу на даљину. Из одговора наставника о броју ученика који се до сада нису укључили у наставу на даљину долазимо до податка да је то у просеку 18 ученика, тј. око 2,5% од укупног броја ученика школе.</vt:lpstr>
      <vt:lpstr>2. Ученицима, према њиховим најчешћим одговорима (71%), у просеку одлази између 2-4 сата дневно за праћење наставе на даљину и решавање задатака које добију од наставника. Њих11% наводи да је то и мање од 2 сата, док 18% да је и више од 4 сата дневно. Перцепција њихових родитеља, која се може видети у десном графикону, је да њихове обавезе у вези школе трају незнатно дуже. </vt:lpstr>
      <vt:lpstr>3. Упоређујући одговоре млађих и старијих ученика на исто питање видимо да је, сходно већим обавезама које имају и у редовној предметној настави, време које у учењу проводе старији ученици зато и очекивано веће од оног које проводе млађи ученици. Док је проценат одговора између 3-4 сата дневно приближан један другом (33% наспрам 35%) разлике су, као што се поређењем два графикона може видети, веће за одговоре који укључују мањи, као и већи број сати. </vt:lpstr>
      <vt:lpstr>4. Време које проводе наставници у онлајн настави је, с` друге стране знатно веће. Половина акетираних наставника каже да проведе и више од 3 сата дневно припремајући садржаје за овај облик наставе, а преко 70% њих да им, некада и значајно више од 3 сата дневно оде на прегледање домаћих задатака и координацију са ученицима. Између 2-3 сата за припрему садржаја проводи близу 36% наставника, а њих ~21% каже да им толико времена одузме прегледање задатака; док је јако мали број оних (14 и 7%) којима на исто одлази још мање времена.</vt:lpstr>
      <vt:lpstr>5. Анализом одговора на питање да ли ученици самостално прате наставу на даљину долазимо до података да њих, према сопственом опажању, 83,5% прати наставу самостално док 16,5% за исто ипак треба помоћ других. Број ученика којима за праћење онлајн наставе треба помоћ је, према одговорима родитеља готово дупло већи (31,3%), а он још више расте што су ученици млађег узраста.</vt:lpstr>
      <vt:lpstr>6. Када је у питању врста помоћи коју родитељи пружају својој деци највећи број њих изјаснио се да је то помоћ при коришћењу ИКТ-а (50,7%), затим при изради домаћих задатака (19,4%), као и да организују њихово време за учење (18,5%). Само 11,4% родитеља наводи да не постоји потреба за пружањем помоћи/подршке њиховој деци током трајања онлајн наставе. Овај проценат нешто је већи када су у питању ученици од 5.-8. разреда, док код ученика од 1.-4. разреда још израженија потреба за оваквим врстама помоћи/подршке.</vt:lpstr>
      <vt:lpstr>7. Сагледавајући оптерећење ученика и кроз број домаћих задатака долазимо до тога да највећи број њих (68,6% ученика разредне и 66% из предметне наставе) добија између 3-4 домаћа задатка дневно. Близу 20% старијих ученика, наводи да добија 5 или више дом.задатака, а њих 14,3% да је то 1-2 дом.задатка дневно. Код код млађих ситуација је обрнута: 5,1% се изјаснило да има 5 или више дом.задатака а 26,3% да добија 1-2 дом.задатка дневно. </vt:lpstr>
      <vt:lpstr>8. Из одговора на питање колико је ученицима постизање израде свих домаћих задатака које добијају лако или тешко видимо да је за ~40% ученика то веома до претежно лако, за 41,6% ученика је то средње тешко, док је за ~18% ученика претежно или веома тешко да постигну израду свих домаћих задатака.</vt:lpstr>
      <vt:lpstr>9. Када је у питању комуникација на релацији ученик-наставник и једни и други сагласни су око тога да је највећи број наставника (око 75%) на располагању ученицима за њихова питања у вези учења. Највећи број наставника школе (96,4%) у могућности је да редовно комуницира са свим или са већином ученика. Такође, највећи број ученика школе (94,2%) каже да могу питати све или неке наставнике ако им нешто није јасно.</vt:lpstr>
      <vt:lpstr>Проблеми са којима се ученици сусрећу у онлајн настави</vt:lpstr>
      <vt:lpstr>Проблеми са којима се родитељи сусрећу у онлајн настави</vt:lpstr>
      <vt:lpstr>Предлог мера за превазилажење проблема везаних за коришћење ИКТ-а:</vt:lpstr>
      <vt:lpstr>Предлог мера за превазилажење проблема везаних за обим градива и организацију праћења наставе:</vt:lpstr>
      <vt:lpstr>Slide 16</vt:lpstr>
      <vt:lpstr>Slide 17</vt:lpstr>
      <vt:lpstr>Предлог мера за превазилажење проблема везаних за мотивацију за учење и страховања деце и родитеља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Резултати анкетирања о учењу на даљину</dc:title>
  <dc:creator>DUSICA VEDJIC</dc:creator>
  <cp:lastModifiedBy>dusica</cp:lastModifiedBy>
  <cp:revision>54</cp:revision>
  <dcterms:modified xsi:type="dcterms:W3CDTF">2020-04-10T17:10:23Z</dcterms:modified>
</cp:coreProperties>
</file>